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9" r:id="rId6"/>
    <p:sldId id="257" r:id="rId7"/>
    <p:sldId id="265" r:id="rId8"/>
    <p:sldId id="260" r:id="rId9"/>
    <p:sldId id="269" r:id="rId10"/>
    <p:sldId id="271" r:id="rId11"/>
    <p:sldId id="267" r:id="rId12"/>
    <p:sldId id="264" r:id="rId13"/>
    <p:sldId id="261" r:id="rId14"/>
    <p:sldId id="266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269F2-A53A-4D75-9E32-B1DB65AFDEAD}" v="237" dt="2022-03-21T22:50:36.552"/>
    <p1510:client id="{0BAEF009-794F-4DF2-8FFF-C6615D3503B8}" v="148" dt="2022-03-27T16:33:39.241"/>
    <p1510:client id="{0D1AC01E-C6F8-412D-8405-76DA5C67AD80}" v="13" dt="2022-03-28T03:23:45.161"/>
    <p1510:client id="{0DD67610-DD14-4F04-AEB8-661A3C382940}" v="71" dt="2022-03-31T15:22:26.708"/>
    <p1510:client id="{0F932229-7D1F-4A2C-9D44-9E646C1745EC}" v="132" dt="2022-03-25T19:58:10.048"/>
    <p1510:client id="{166B3689-7777-4D5E-B42B-8B6F6873C3C0}" v="63" dt="2022-03-31T16:21:20.182"/>
    <p1510:client id="{1FCBC725-6BB2-45FF-BC5B-D36CB076D91A}" v="252" dt="2022-03-28T02:17:23.388"/>
    <p1510:client id="{2864CF35-E4F5-4A26-B13D-5FA2D814DDB7}" v="351" dt="2022-03-28T03:19:49.023"/>
    <p1510:client id="{3A3C7C5E-EB4A-46F3-80F1-A0B2DAB56238}" v="751" dt="2022-03-22T19:43:02.954"/>
    <p1510:client id="{5A730172-83D1-45D1-B0CB-7DE22D765332}" v="246" dt="2022-03-31T16:07:20.423"/>
    <p1510:client id="{671389C9-4FB8-47F6-9440-8CC0C22E516C}" v="3" dt="2022-03-29T22:58:22.418"/>
    <p1510:client id="{76B1CE85-8213-4D74-A589-68E012090485}" v="3" dt="2022-03-29T22:37:03.936"/>
    <p1510:client id="{87F126DF-857A-4FA0-874F-55F1AAA7C319}" v="85" dt="2022-03-24T23:35:50.610"/>
    <p1510:client id="{8D8B7008-C7F6-49D7-B230-7667B8C42861}" v="29" dt="2022-03-30T22:48:00.397"/>
    <p1510:client id="{931FCC53-39FD-4B18-8FAF-7253E089614E}" v="17" dt="2022-03-22T13:17:10.146"/>
    <p1510:client id="{9D1E3702-4983-48E5-83B0-99D118F2CC5F}" v="382" dt="2022-03-31T17:05:43.534"/>
    <p1510:client id="{9FDA26E9-4118-4ADB-BE4E-597B564339DB}" v="26" dt="2022-03-27T21:06:56.653"/>
    <p1510:client id="{A615C092-F0B8-4AE6-918D-AABE36BD6736}" v="211" dt="2022-03-31T01:06:29.821"/>
    <p1510:client id="{AD388400-B215-4709-B9B6-E394BD5F7770}" v="198" dt="2022-03-28T23:47:18.099"/>
    <p1510:client id="{B1AD1CCD-8700-4144-8259-56F40CF857DA}" v="9" dt="2022-03-30T16:02:53.956"/>
    <p1510:client id="{D5A62FE4-3637-4293-BE96-86BAD4B66472}" v="267" dt="2022-03-27T21:00:31.620"/>
    <p1510:client id="{D6E9396A-D6F4-4307-BFE2-50691141BA91}" v="103" dt="2022-03-29T19:37:04.737"/>
    <p1510:client id="{EA194D18-773A-4DD2-BAAD-1CC43FDEB026}" v="5" dt="2022-03-25T23:59:37.050"/>
    <p1510:client id="{F7C8D49A-934E-49CC-9D2C-BBB48367E28C}" v="19" dt="2022-03-31T21:53:07.641"/>
    <p1510:client id="{FA403193-D379-4FCE-B3C3-3F84F34DDE35}" v="6" dt="2022-03-31T22:21:42.717"/>
    <p1510:client id="{FFE97D20-A9CA-4B7E-9B77-23FCEEAEB2CF}" v="501" dt="2022-03-28T01:45:11.6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1C80A8-5A8E-4491-B6E8-1319F12EC50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81603A5-7E47-4C04-82BF-3A01D59F3DA1}">
      <dgm:prSet/>
      <dgm:spPr/>
      <dgm:t>
        <a:bodyPr/>
        <a:lstStyle/>
        <a:p>
          <a:pPr>
            <a:defRPr cap="all"/>
          </a:pPr>
          <a:r>
            <a:rPr lang="en-US" dirty="0" err="1">
              <a:latin typeface="TW Cen MT"/>
            </a:rPr>
            <a:t>DataCakes</a:t>
          </a:r>
          <a:r>
            <a:rPr lang="en-US" dirty="0">
              <a:latin typeface="TW Cen MT"/>
            </a:rPr>
            <a:t> – Commerical IoT platform</a:t>
          </a:r>
        </a:p>
      </dgm:t>
    </dgm:pt>
    <dgm:pt modelId="{F6A65B9B-D840-45FB-959A-9827F87AB68F}" type="parTrans" cxnId="{484B9B70-1A77-42D3-9081-33BDBA305980}">
      <dgm:prSet/>
      <dgm:spPr/>
      <dgm:t>
        <a:bodyPr/>
        <a:lstStyle/>
        <a:p>
          <a:endParaRPr lang="en-US"/>
        </a:p>
      </dgm:t>
    </dgm:pt>
    <dgm:pt modelId="{416266D2-A3BD-4929-B31E-3C2DFF188741}" type="sibTrans" cxnId="{484B9B70-1A77-42D3-9081-33BDBA305980}">
      <dgm:prSet/>
      <dgm:spPr/>
      <dgm:t>
        <a:bodyPr/>
        <a:lstStyle/>
        <a:p>
          <a:endParaRPr lang="en-US"/>
        </a:p>
      </dgm:t>
    </dgm:pt>
    <dgm:pt modelId="{852C0BD2-033A-4FF9-B259-2A34D44F20A6}">
      <dgm:prSet/>
      <dgm:spPr/>
      <dgm:t>
        <a:bodyPr/>
        <a:lstStyle/>
        <a:p>
          <a:pPr>
            <a:defRPr cap="all"/>
          </a:pPr>
          <a:r>
            <a:rPr lang="en-US" dirty="0">
              <a:latin typeface="TW Cen MT"/>
            </a:rPr>
            <a:t>Free or low-cost monthly plans</a:t>
          </a:r>
        </a:p>
      </dgm:t>
    </dgm:pt>
    <dgm:pt modelId="{C9E5F856-DAA4-4C39-BEFE-E7E4A3C84906}" type="parTrans" cxnId="{F23C010B-6DC5-4EE9-9EC7-F6C3E9DA1B29}">
      <dgm:prSet/>
      <dgm:spPr/>
      <dgm:t>
        <a:bodyPr/>
        <a:lstStyle/>
        <a:p>
          <a:endParaRPr lang="en-US"/>
        </a:p>
      </dgm:t>
    </dgm:pt>
    <dgm:pt modelId="{2D42F618-3731-46CE-B173-07C5930CEAC8}" type="sibTrans" cxnId="{F23C010B-6DC5-4EE9-9EC7-F6C3E9DA1B29}">
      <dgm:prSet/>
      <dgm:spPr/>
      <dgm:t>
        <a:bodyPr/>
        <a:lstStyle/>
        <a:p>
          <a:endParaRPr lang="en-US"/>
        </a:p>
      </dgm:t>
    </dgm:pt>
    <dgm:pt modelId="{AAB36668-A3B4-440F-AC8A-54456E7F9D7D}">
      <dgm:prSet/>
      <dgm:spPr/>
      <dgm:t>
        <a:bodyPr/>
        <a:lstStyle/>
        <a:p>
          <a:pPr>
            <a:defRPr cap="all"/>
          </a:pPr>
          <a:r>
            <a:rPr lang="en-US" dirty="0">
              <a:latin typeface="TW Cen MT"/>
            </a:rPr>
            <a:t>Web based</a:t>
          </a:r>
        </a:p>
      </dgm:t>
    </dgm:pt>
    <dgm:pt modelId="{96409F6C-E5A3-4121-8914-37A5042AD272}" type="parTrans" cxnId="{C8E06155-8A5C-404A-98CF-FB72F8BBB4BD}">
      <dgm:prSet/>
      <dgm:spPr/>
      <dgm:t>
        <a:bodyPr/>
        <a:lstStyle/>
        <a:p>
          <a:endParaRPr lang="en-US"/>
        </a:p>
      </dgm:t>
    </dgm:pt>
    <dgm:pt modelId="{CE14E44D-3477-4DE6-AB1A-E541B6C203F2}" type="sibTrans" cxnId="{C8E06155-8A5C-404A-98CF-FB72F8BBB4BD}">
      <dgm:prSet/>
      <dgm:spPr/>
      <dgm:t>
        <a:bodyPr/>
        <a:lstStyle/>
        <a:p>
          <a:endParaRPr lang="en-US"/>
        </a:p>
      </dgm:t>
    </dgm:pt>
    <dgm:pt modelId="{ABF4EB2A-28D2-4340-948F-B764BB1C2026}">
      <dgm:prSet/>
      <dgm:spPr/>
      <dgm:t>
        <a:bodyPr/>
        <a:lstStyle/>
        <a:p>
          <a:pPr>
            <a:defRPr cap="all"/>
          </a:pPr>
          <a:r>
            <a:rPr lang="en-US" dirty="0">
              <a:latin typeface="TW Cen MT"/>
            </a:rPr>
            <a:t>Access on mobile device or desktop </a:t>
          </a:r>
        </a:p>
      </dgm:t>
    </dgm:pt>
    <dgm:pt modelId="{BEB8BF3A-E5FF-4880-9B01-3A955F799670}" type="parTrans" cxnId="{0FA7A045-FFC0-4672-9A9C-3CC6BD034199}">
      <dgm:prSet/>
      <dgm:spPr/>
      <dgm:t>
        <a:bodyPr/>
        <a:lstStyle/>
        <a:p>
          <a:endParaRPr lang="en-US"/>
        </a:p>
      </dgm:t>
    </dgm:pt>
    <dgm:pt modelId="{62BB21BE-1C44-44B3-8FB7-2637420B6FC1}" type="sibTrans" cxnId="{0FA7A045-FFC0-4672-9A9C-3CC6BD034199}">
      <dgm:prSet/>
      <dgm:spPr/>
      <dgm:t>
        <a:bodyPr/>
        <a:lstStyle/>
        <a:p>
          <a:endParaRPr lang="en-US"/>
        </a:p>
      </dgm:t>
    </dgm:pt>
    <dgm:pt modelId="{F50A4FC1-99E7-418F-9561-ED9E2A2A9CA3}">
      <dgm:prSet/>
      <dgm:spPr/>
      <dgm:t>
        <a:bodyPr/>
        <a:lstStyle/>
        <a:p>
          <a:pPr>
            <a:defRPr cap="all"/>
          </a:pPr>
          <a:r>
            <a:rPr lang="en-US" dirty="0">
              <a:latin typeface="TW Cen MT"/>
            </a:rPr>
            <a:t>Real-time map of device position</a:t>
          </a:r>
        </a:p>
      </dgm:t>
    </dgm:pt>
    <dgm:pt modelId="{681F3B2F-3D81-497D-9427-33DFC08E706E}" type="parTrans" cxnId="{35DA21B3-5AE3-4AE7-8D0C-51878612C2DA}">
      <dgm:prSet/>
      <dgm:spPr/>
      <dgm:t>
        <a:bodyPr/>
        <a:lstStyle/>
        <a:p>
          <a:endParaRPr lang="en-US"/>
        </a:p>
      </dgm:t>
    </dgm:pt>
    <dgm:pt modelId="{8EDCB36F-0901-45D6-99F9-561F4E2A34F5}" type="sibTrans" cxnId="{35DA21B3-5AE3-4AE7-8D0C-51878612C2DA}">
      <dgm:prSet/>
      <dgm:spPr/>
      <dgm:t>
        <a:bodyPr/>
        <a:lstStyle/>
        <a:p>
          <a:endParaRPr lang="en-US"/>
        </a:p>
      </dgm:t>
    </dgm:pt>
    <dgm:pt modelId="{CE35C931-131B-4C5D-A388-366222D01552}">
      <dgm:prSet/>
      <dgm:spPr/>
      <dgm:t>
        <a:bodyPr/>
        <a:lstStyle/>
        <a:p>
          <a:pPr>
            <a:defRPr cap="all"/>
          </a:pPr>
          <a:r>
            <a:rPr lang="en-US" dirty="0">
              <a:latin typeface="TW Cen MT"/>
            </a:rPr>
            <a:t>Houses historical data for reports</a:t>
          </a:r>
        </a:p>
      </dgm:t>
    </dgm:pt>
    <dgm:pt modelId="{4D160F9E-C345-46E5-A4E7-3C7C861C2AA1}" type="parTrans" cxnId="{247B39EB-239C-435F-AE78-E8C842707056}">
      <dgm:prSet/>
      <dgm:spPr/>
      <dgm:t>
        <a:bodyPr/>
        <a:lstStyle/>
        <a:p>
          <a:endParaRPr lang="en-US"/>
        </a:p>
      </dgm:t>
    </dgm:pt>
    <dgm:pt modelId="{771203D6-69A5-4D27-BECF-B255815CA407}" type="sibTrans" cxnId="{247B39EB-239C-435F-AE78-E8C842707056}">
      <dgm:prSet/>
      <dgm:spPr/>
      <dgm:t>
        <a:bodyPr/>
        <a:lstStyle/>
        <a:p>
          <a:endParaRPr lang="en-US"/>
        </a:p>
      </dgm:t>
    </dgm:pt>
    <dgm:pt modelId="{25C83DD0-AAE0-4316-AEC8-D32AE8ECC836}" type="pres">
      <dgm:prSet presAssocID="{5B1C80A8-5A8E-4491-B6E8-1319F12EC50D}" presName="linear" presStyleCnt="0">
        <dgm:presLayoutVars>
          <dgm:animLvl val="lvl"/>
          <dgm:resizeHandles val="exact"/>
        </dgm:presLayoutVars>
      </dgm:prSet>
      <dgm:spPr/>
    </dgm:pt>
    <dgm:pt modelId="{9C418DEC-372B-4C9F-90CF-0EC365EEF17F}" type="pres">
      <dgm:prSet presAssocID="{381603A5-7E47-4C04-82BF-3A01D59F3DA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BD9BEA6-EF41-46F4-9569-717E4E91C461}" type="pres">
      <dgm:prSet presAssocID="{416266D2-A3BD-4929-B31E-3C2DFF188741}" presName="spacer" presStyleCnt="0"/>
      <dgm:spPr/>
    </dgm:pt>
    <dgm:pt modelId="{C823EE60-D36C-4473-B7A0-232B0B82E710}" type="pres">
      <dgm:prSet presAssocID="{852C0BD2-033A-4FF9-B259-2A34D44F20A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5EC88C0-80AE-4842-B397-81817A374AD6}" type="pres">
      <dgm:prSet presAssocID="{2D42F618-3731-46CE-B173-07C5930CEAC8}" presName="spacer" presStyleCnt="0"/>
      <dgm:spPr/>
    </dgm:pt>
    <dgm:pt modelId="{53CBECE6-2ECA-424C-AB27-6A20A3ABBB45}" type="pres">
      <dgm:prSet presAssocID="{AAB36668-A3B4-440F-AC8A-54456E7F9D7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A9A8654-06A3-491B-9A9F-55A0875ABCF9}" type="pres">
      <dgm:prSet presAssocID="{CE14E44D-3477-4DE6-AB1A-E541B6C203F2}" presName="spacer" presStyleCnt="0"/>
      <dgm:spPr/>
    </dgm:pt>
    <dgm:pt modelId="{15B6C430-6645-4626-A9AB-FE0E6CA081C8}" type="pres">
      <dgm:prSet presAssocID="{ABF4EB2A-28D2-4340-948F-B764BB1C202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21953E5-0C70-43A6-A5E0-C2C492C293D6}" type="pres">
      <dgm:prSet presAssocID="{62BB21BE-1C44-44B3-8FB7-2637420B6FC1}" presName="spacer" presStyleCnt="0"/>
      <dgm:spPr/>
    </dgm:pt>
    <dgm:pt modelId="{8CD83C02-75FE-450F-9EBE-D6305533A359}" type="pres">
      <dgm:prSet presAssocID="{F50A4FC1-99E7-418F-9561-ED9E2A2A9CA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57E10FF-496A-4516-A1A6-E20F36C2C2AA}" type="pres">
      <dgm:prSet presAssocID="{8EDCB36F-0901-45D6-99F9-561F4E2A34F5}" presName="spacer" presStyleCnt="0"/>
      <dgm:spPr/>
    </dgm:pt>
    <dgm:pt modelId="{E6B027A6-D64D-4C94-89DD-D1ACEF9179A5}" type="pres">
      <dgm:prSet presAssocID="{CE35C931-131B-4C5D-A388-366222D0155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23C010B-6DC5-4EE9-9EC7-F6C3E9DA1B29}" srcId="{5B1C80A8-5A8E-4491-B6E8-1319F12EC50D}" destId="{852C0BD2-033A-4FF9-B259-2A34D44F20A6}" srcOrd="1" destOrd="0" parTransId="{C9E5F856-DAA4-4C39-BEFE-E7E4A3C84906}" sibTransId="{2D42F618-3731-46CE-B173-07C5930CEAC8}"/>
    <dgm:cxn modelId="{88F0A60C-69FA-4E3A-ACDA-B8D89312660C}" type="presOf" srcId="{AAB36668-A3B4-440F-AC8A-54456E7F9D7D}" destId="{53CBECE6-2ECA-424C-AB27-6A20A3ABBB45}" srcOrd="0" destOrd="0" presId="urn:microsoft.com/office/officeart/2005/8/layout/vList2"/>
    <dgm:cxn modelId="{4CD6CC36-C597-4E7C-AB5E-C032BEF10FAC}" type="presOf" srcId="{852C0BD2-033A-4FF9-B259-2A34D44F20A6}" destId="{C823EE60-D36C-4473-B7A0-232B0B82E710}" srcOrd="0" destOrd="0" presId="urn:microsoft.com/office/officeart/2005/8/layout/vList2"/>
    <dgm:cxn modelId="{0FA7A045-FFC0-4672-9A9C-3CC6BD034199}" srcId="{5B1C80A8-5A8E-4491-B6E8-1319F12EC50D}" destId="{ABF4EB2A-28D2-4340-948F-B764BB1C2026}" srcOrd="3" destOrd="0" parTransId="{BEB8BF3A-E5FF-4880-9B01-3A955F799670}" sibTransId="{62BB21BE-1C44-44B3-8FB7-2637420B6FC1}"/>
    <dgm:cxn modelId="{484B9B70-1A77-42D3-9081-33BDBA305980}" srcId="{5B1C80A8-5A8E-4491-B6E8-1319F12EC50D}" destId="{381603A5-7E47-4C04-82BF-3A01D59F3DA1}" srcOrd="0" destOrd="0" parTransId="{F6A65B9B-D840-45FB-959A-9827F87AB68F}" sibTransId="{416266D2-A3BD-4929-B31E-3C2DFF188741}"/>
    <dgm:cxn modelId="{774BEA71-4503-41E0-8EBD-52DC3C99EB98}" type="presOf" srcId="{ABF4EB2A-28D2-4340-948F-B764BB1C2026}" destId="{15B6C430-6645-4626-A9AB-FE0E6CA081C8}" srcOrd="0" destOrd="0" presId="urn:microsoft.com/office/officeart/2005/8/layout/vList2"/>
    <dgm:cxn modelId="{C8E06155-8A5C-404A-98CF-FB72F8BBB4BD}" srcId="{5B1C80A8-5A8E-4491-B6E8-1319F12EC50D}" destId="{AAB36668-A3B4-440F-AC8A-54456E7F9D7D}" srcOrd="2" destOrd="0" parTransId="{96409F6C-E5A3-4121-8914-37A5042AD272}" sibTransId="{CE14E44D-3477-4DE6-AB1A-E541B6C203F2}"/>
    <dgm:cxn modelId="{FA905D9E-E2FC-4AC3-B17E-F39214845C0A}" type="presOf" srcId="{F50A4FC1-99E7-418F-9561-ED9E2A2A9CA3}" destId="{8CD83C02-75FE-450F-9EBE-D6305533A359}" srcOrd="0" destOrd="0" presId="urn:microsoft.com/office/officeart/2005/8/layout/vList2"/>
    <dgm:cxn modelId="{35DA21B3-5AE3-4AE7-8D0C-51878612C2DA}" srcId="{5B1C80A8-5A8E-4491-B6E8-1319F12EC50D}" destId="{F50A4FC1-99E7-418F-9561-ED9E2A2A9CA3}" srcOrd="4" destOrd="0" parTransId="{681F3B2F-3D81-497D-9427-33DFC08E706E}" sibTransId="{8EDCB36F-0901-45D6-99F9-561F4E2A34F5}"/>
    <dgm:cxn modelId="{4448F6E1-CC7D-4F10-B674-18EA356A1D13}" type="presOf" srcId="{381603A5-7E47-4C04-82BF-3A01D59F3DA1}" destId="{9C418DEC-372B-4C9F-90CF-0EC365EEF17F}" srcOrd="0" destOrd="0" presId="urn:microsoft.com/office/officeart/2005/8/layout/vList2"/>
    <dgm:cxn modelId="{247B39EB-239C-435F-AE78-E8C842707056}" srcId="{5B1C80A8-5A8E-4491-B6E8-1319F12EC50D}" destId="{CE35C931-131B-4C5D-A388-366222D01552}" srcOrd="5" destOrd="0" parTransId="{4D160F9E-C345-46E5-A4E7-3C7C861C2AA1}" sibTransId="{771203D6-69A5-4D27-BECF-B255815CA407}"/>
    <dgm:cxn modelId="{EB80FFF3-F37B-4FDD-8553-6037DFBAEEDB}" type="presOf" srcId="{CE35C931-131B-4C5D-A388-366222D01552}" destId="{E6B027A6-D64D-4C94-89DD-D1ACEF9179A5}" srcOrd="0" destOrd="0" presId="urn:microsoft.com/office/officeart/2005/8/layout/vList2"/>
    <dgm:cxn modelId="{60E3C7F9-7D1A-4AB4-814D-504FE3D37E09}" type="presOf" srcId="{5B1C80A8-5A8E-4491-B6E8-1319F12EC50D}" destId="{25C83DD0-AAE0-4316-AEC8-D32AE8ECC836}" srcOrd="0" destOrd="0" presId="urn:microsoft.com/office/officeart/2005/8/layout/vList2"/>
    <dgm:cxn modelId="{77779313-D4DF-4C9B-A4C9-9856E92337DC}" type="presParOf" srcId="{25C83DD0-AAE0-4316-AEC8-D32AE8ECC836}" destId="{9C418DEC-372B-4C9F-90CF-0EC365EEF17F}" srcOrd="0" destOrd="0" presId="urn:microsoft.com/office/officeart/2005/8/layout/vList2"/>
    <dgm:cxn modelId="{C50722EC-0B10-4D96-8277-EE4F4C12109D}" type="presParOf" srcId="{25C83DD0-AAE0-4316-AEC8-D32AE8ECC836}" destId="{3BD9BEA6-EF41-46F4-9569-717E4E91C461}" srcOrd="1" destOrd="0" presId="urn:microsoft.com/office/officeart/2005/8/layout/vList2"/>
    <dgm:cxn modelId="{3C66A489-DD67-4941-835E-F06665FE48F1}" type="presParOf" srcId="{25C83DD0-AAE0-4316-AEC8-D32AE8ECC836}" destId="{C823EE60-D36C-4473-B7A0-232B0B82E710}" srcOrd="2" destOrd="0" presId="urn:microsoft.com/office/officeart/2005/8/layout/vList2"/>
    <dgm:cxn modelId="{500EDA14-8619-4C76-A3CB-DB920995BC00}" type="presParOf" srcId="{25C83DD0-AAE0-4316-AEC8-D32AE8ECC836}" destId="{A5EC88C0-80AE-4842-B397-81817A374AD6}" srcOrd="3" destOrd="0" presId="urn:microsoft.com/office/officeart/2005/8/layout/vList2"/>
    <dgm:cxn modelId="{17D9ED46-D84A-4822-BCA6-2AF69D79E0B9}" type="presParOf" srcId="{25C83DD0-AAE0-4316-AEC8-D32AE8ECC836}" destId="{53CBECE6-2ECA-424C-AB27-6A20A3ABBB45}" srcOrd="4" destOrd="0" presId="urn:microsoft.com/office/officeart/2005/8/layout/vList2"/>
    <dgm:cxn modelId="{57AEC986-F119-4016-BCEE-357B21209E2D}" type="presParOf" srcId="{25C83DD0-AAE0-4316-AEC8-D32AE8ECC836}" destId="{6A9A8654-06A3-491B-9A9F-55A0875ABCF9}" srcOrd="5" destOrd="0" presId="urn:microsoft.com/office/officeart/2005/8/layout/vList2"/>
    <dgm:cxn modelId="{01FF6E75-6F68-40F2-AC5E-3A52FE6A17FD}" type="presParOf" srcId="{25C83DD0-AAE0-4316-AEC8-D32AE8ECC836}" destId="{15B6C430-6645-4626-A9AB-FE0E6CA081C8}" srcOrd="6" destOrd="0" presId="urn:microsoft.com/office/officeart/2005/8/layout/vList2"/>
    <dgm:cxn modelId="{39A29BD6-A2A9-4810-8316-952E4D243FC3}" type="presParOf" srcId="{25C83DD0-AAE0-4316-AEC8-D32AE8ECC836}" destId="{021953E5-0C70-43A6-A5E0-C2C492C293D6}" srcOrd="7" destOrd="0" presId="urn:microsoft.com/office/officeart/2005/8/layout/vList2"/>
    <dgm:cxn modelId="{7070F402-A156-41F9-A96E-A1BF5C6444B4}" type="presParOf" srcId="{25C83DD0-AAE0-4316-AEC8-D32AE8ECC836}" destId="{8CD83C02-75FE-450F-9EBE-D6305533A359}" srcOrd="8" destOrd="0" presId="urn:microsoft.com/office/officeart/2005/8/layout/vList2"/>
    <dgm:cxn modelId="{8F6BBF21-F380-486B-BA00-94A668950F11}" type="presParOf" srcId="{25C83DD0-AAE0-4316-AEC8-D32AE8ECC836}" destId="{D57E10FF-496A-4516-A1A6-E20F36C2C2AA}" srcOrd="9" destOrd="0" presId="urn:microsoft.com/office/officeart/2005/8/layout/vList2"/>
    <dgm:cxn modelId="{9069D0E1-95BD-43F4-93C9-288C50F9E60F}" type="presParOf" srcId="{25C83DD0-AAE0-4316-AEC8-D32AE8ECC836}" destId="{E6B027A6-D64D-4C94-89DD-D1ACEF9179A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18DEC-372B-4C9F-90CF-0EC365EEF17F}">
      <dsp:nvSpPr>
        <dsp:cNvPr id="0" name=""/>
        <dsp:cNvSpPr/>
      </dsp:nvSpPr>
      <dsp:spPr>
        <a:xfrm>
          <a:off x="0" y="32098"/>
          <a:ext cx="3228738" cy="5440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 err="1">
              <a:latin typeface="TW Cen MT"/>
            </a:rPr>
            <a:t>DataCakes</a:t>
          </a:r>
          <a:r>
            <a:rPr lang="en-US" sz="1500" kern="1200" dirty="0">
              <a:latin typeface="TW Cen MT"/>
            </a:rPr>
            <a:t> – Commerical IoT platform</a:t>
          </a:r>
        </a:p>
      </dsp:txBody>
      <dsp:txXfrm>
        <a:off x="26558" y="58656"/>
        <a:ext cx="3175622" cy="490934"/>
      </dsp:txXfrm>
    </dsp:sp>
    <dsp:sp modelId="{C823EE60-D36C-4473-B7A0-232B0B82E710}">
      <dsp:nvSpPr>
        <dsp:cNvPr id="0" name=""/>
        <dsp:cNvSpPr/>
      </dsp:nvSpPr>
      <dsp:spPr>
        <a:xfrm>
          <a:off x="0" y="619349"/>
          <a:ext cx="3228738" cy="5440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TW Cen MT"/>
            </a:rPr>
            <a:t>Free or low-cost monthly plans</a:t>
          </a:r>
        </a:p>
      </dsp:txBody>
      <dsp:txXfrm>
        <a:off x="26558" y="645907"/>
        <a:ext cx="3175622" cy="490934"/>
      </dsp:txXfrm>
    </dsp:sp>
    <dsp:sp modelId="{53CBECE6-2ECA-424C-AB27-6A20A3ABBB45}">
      <dsp:nvSpPr>
        <dsp:cNvPr id="0" name=""/>
        <dsp:cNvSpPr/>
      </dsp:nvSpPr>
      <dsp:spPr>
        <a:xfrm>
          <a:off x="0" y="1206599"/>
          <a:ext cx="3228738" cy="5440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TW Cen MT"/>
            </a:rPr>
            <a:t>Web based</a:t>
          </a:r>
        </a:p>
      </dsp:txBody>
      <dsp:txXfrm>
        <a:off x="26558" y="1233157"/>
        <a:ext cx="3175622" cy="490934"/>
      </dsp:txXfrm>
    </dsp:sp>
    <dsp:sp modelId="{15B6C430-6645-4626-A9AB-FE0E6CA081C8}">
      <dsp:nvSpPr>
        <dsp:cNvPr id="0" name=""/>
        <dsp:cNvSpPr/>
      </dsp:nvSpPr>
      <dsp:spPr>
        <a:xfrm>
          <a:off x="0" y="1793849"/>
          <a:ext cx="3228738" cy="5440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TW Cen MT"/>
            </a:rPr>
            <a:t>Access on mobile device or desktop </a:t>
          </a:r>
        </a:p>
      </dsp:txBody>
      <dsp:txXfrm>
        <a:off x="26558" y="1820407"/>
        <a:ext cx="3175622" cy="490934"/>
      </dsp:txXfrm>
    </dsp:sp>
    <dsp:sp modelId="{8CD83C02-75FE-450F-9EBE-D6305533A359}">
      <dsp:nvSpPr>
        <dsp:cNvPr id="0" name=""/>
        <dsp:cNvSpPr/>
      </dsp:nvSpPr>
      <dsp:spPr>
        <a:xfrm>
          <a:off x="0" y="2381099"/>
          <a:ext cx="3228738" cy="5440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TW Cen MT"/>
            </a:rPr>
            <a:t>Real-time map of device position</a:t>
          </a:r>
        </a:p>
      </dsp:txBody>
      <dsp:txXfrm>
        <a:off x="26558" y="2407657"/>
        <a:ext cx="3175622" cy="490934"/>
      </dsp:txXfrm>
    </dsp:sp>
    <dsp:sp modelId="{E6B027A6-D64D-4C94-89DD-D1ACEF9179A5}">
      <dsp:nvSpPr>
        <dsp:cNvPr id="0" name=""/>
        <dsp:cNvSpPr/>
      </dsp:nvSpPr>
      <dsp:spPr>
        <a:xfrm>
          <a:off x="0" y="2968349"/>
          <a:ext cx="3228738" cy="5440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TW Cen MT"/>
            </a:rPr>
            <a:t>Houses historical data for reports</a:t>
          </a:r>
        </a:p>
      </dsp:txBody>
      <dsp:txXfrm>
        <a:off x="26558" y="2994907"/>
        <a:ext cx="3175622" cy="490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08" y="-12700"/>
            <a:ext cx="5289386" cy="50008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E7142A8-393B-47A8-A092-871662362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88" y="-12700"/>
            <a:ext cx="5289386" cy="500971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A14E168-70E6-4C9F-BB61-FCF0AF368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00" y="-12700"/>
            <a:ext cx="5239448" cy="4902669"/>
          </a:xfrm>
          <a:custGeom>
            <a:avLst/>
            <a:gdLst>
              <a:gd name="connsiteX0" fmla="*/ 1223006 w 5239448"/>
              <a:gd name="connsiteY0" fmla="*/ 0 h 4902669"/>
              <a:gd name="connsiteX1" fmla="*/ 3966508 w 5239448"/>
              <a:gd name="connsiteY1" fmla="*/ 0 h 4902669"/>
              <a:gd name="connsiteX2" fmla="*/ 4073429 w 5239448"/>
              <a:gd name="connsiteY2" fmla="*/ 64957 h 4902669"/>
              <a:gd name="connsiteX3" fmla="*/ 5239448 w 5239448"/>
              <a:gd name="connsiteY3" fmla="*/ 2257977 h 4902669"/>
              <a:gd name="connsiteX4" fmla="*/ 2594756 w 5239448"/>
              <a:gd name="connsiteY4" fmla="*/ 4902669 h 4902669"/>
              <a:gd name="connsiteX5" fmla="*/ 3795 w 5239448"/>
              <a:gd name="connsiteY5" fmla="*/ 2790975 h 4902669"/>
              <a:gd name="connsiteX6" fmla="*/ 0 w 5239448"/>
              <a:gd name="connsiteY6" fmla="*/ 2766110 h 4902669"/>
              <a:gd name="connsiteX7" fmla="*/ 0 w 5239448"/>
              <a:gd name="connsiteY7" fmla="*/ 1745670 h 4902669"/>
              <a:gd name="connsiteX8" fmla="*/ 33326 w 5239448"/>
              <a:gd name="connsiteY8" fmla="*/ 1597027 h 4902669"/>
              <a:gd name="connsiteX9" fmla="*/ 1116084 w 5239448"/>
              <a:gd name="connsiteY9" fmla="*/ 64957 h 490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9448" h="4902669">
                <a:moveTo>
                  <a:pt x="1223006" y="0"/>
                </a:moveTo>
                <a:lnTo>
                  <a:pt x="3966508" y="0"/>
                </a:lnTo>
                <a:lnTo>
                  <a:pt x="4073429" y="64957"/>
                </a:lnTo>
                <a:cubicBezTo>
                  <a:pt x="4776921" y="540227"/>
                  <a:pt x="5239448" y="1345088"/>
                  <a:pt x="5239448" y="2257977"/>
                </a:cubicBezTo>
                <a:cubicBezTo>
                  <a:pt x="5239448" y="3718600"/>
                  <a:pt x="4055379" y="4902669"/>
                  <a:pt x="2594756" y="4902669"/>
                </a:cubicBezTo>
                <a:cubicBezTo>
                  <a:pt x="1316711" y="4902669"/>
                  <a:pt x="250402" y="3996116"/>
                  <a:pt x="3795" y="2790975"/>
                </a:cubicBezTo>
                <a:lnTo>
                  <a:pt x="0" y="2766110"/>
                </a:lnTo>
                <a:lnTo>
                  <a:pt x="0" y="1745670"/>
                </a:lnTo>
                <a:lnTo>
                  <a:pt x="33326" y="1597027"/>
                </a:lnTo>
                <a:cubicBezTo>
                  <a:pt x="196388" y="963257"/>
                  <a:pt x="588464" y="421409"/>
                  <a:pt x="1116084" y="64957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0353" y="463736"/>
            <a:ext cx="4326831" cy="2803292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4800">
                <a:solidFill>
                  <a:schemeClr val="bg1"/>
                </a:solidFill>
                <a:latin typeface="Trade Gothic Inline"/>
                <a:ea typeface="HGPMinchoE"/>
                <a:cs typeface="Miriam"/>
              </a:rPr>
              <a:t>Asset Tracking with the Helium Network</a:t>
            </a:r>
          </a:p>
        </p:txBody>
      </p:sp>
      <p:sp>
        <p:nvSpPr>
          <p:cNvPr id="58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Picture 5" descr="A picture containing snow, sky, outdoor, day&#10;&#10;Description automatically generated">
            <a:extLst>
              <a:ext uri="{FF2B5EF4-FFF2-40B4-BE49-F238E27FC236}">
                <a16:creationId xmlns:a16="http://schemas.microsoft.com/office/drawing/2014/main" id="{84154988-6AF7-9715-26BD-103096AD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 b="-6"/>
          <a:stretch/>
        </p:blipFill>
        <p:spPr>
          <a:xfrm>
            <a:off x="5666308" y="170244"/>
            <a:ext cx="2885716" cy="2885716"/>
          </a:xfrm>
          <a:custGeom>
            <a:avLst/>
            <a:gdLst/>
            <a:ahLst/>
            <a:cxnLst/>
            <a:rect l="l" t="t" r="r" b="b"/>
            <a:pathLst>
              <a:path w="2885716" h="2885716">
                <a:moveTo>
                  <a:pt x="1442858" y="0"/>
                </a:moveTo>
                <a:cubicBezTo>
                  <a:pt x="2239726" y="0"/>
                  <a:pt x="2885716" y="645990"/>
                  <a:pt x="2885716" y="1442858"/>
                </a:cubicBezTo>
                <a:cubicBezTo>
                  <a:pt x="2885716" y="2239726"/>
                  <a:pt x="2239726" y="2885716"/>
                  <a:pt x="1442858" y="2885716"/>
                </a:cubicBezTo>
                <a:cubicBezTo>
                  <a:pt x="645990" y="2885716"/>
                  <a:pt x="0" y="2239726"/>
                  <a:pt x="0" y="1442858"/>
                </a:cubicBezTo>
                <a:cubicBezTo>
                  <a:pt x="0" y="645990"/>
                  <a:pt x="645990" y="0"/>
                  <a:pt x="1442858" y="0"/>
                </a:cubicBezTo>
                <a:close/>
              </a:path>
            </a:pathLst>
          </a:cu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49E96438-D9D7-683A-5270-B32499341D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7080" y="-11449"/>
            <a:ext cx="3347663" cy="2986304"/>
          </a:xfrm>
          <a:custGeom>
            <a:avLst/>
            <a:gdLst/>
            <a:ahLst/>
            <a:cxnLst/>
            <a:rect l="l" t="t" r="r" b="b"/>
            <a:pathLst>
              <a:path w="3347663" h="2986314">
                <a:moveTo>
                  <a:pt x="458203" y="0"/>
                </a:moveTo>
                <a:lnTo>
                  <a:pt x="3126555" y="0"/>
                </a:lnTo>
                <a:lnTo>
                  <a:pt x="3175466" y="53815"/>
                </a:lnTo>
                <a:cubicBezTo>
                  <a:pt x="3239389" y="131273"/>
                  <a:pt x="3296932" y="214191"/>
                  <a:pt x="3347288" y="301766"/>
                </a:cubicBezTo>
                <a:lnTo>
                  <a:pt x="3347663" y="302487"/>
                </a:lnTo>
                <a:lnTo>
                  <a:pt x="3347663" y="2082469"/>
                </a:lnTo>
                <a:lnTo>
                  <a:pt x="3278648" y="2196072"/>
                </a:lnTo>
                <a:cubicBezTo>
                  <a:pt x="2956544" y="2672847"/>
                  <a:pt x="2411068" y="2986314"/>
                  <a:pt x="1792379" y="2986314"/>
                </a:cubicBezTo>
                <a:cubicBezTo>
                  <a:pt x="802475" y="2986314"/>
                  <a:pt x="0" y="2183839"/>
                  <a:pt x="0" y="1193935"/>
                </a:cubicBezTo>
                <a:cubicBezTo>
                  <a:pt x="0" y="760853"/>
                  <a:pt x="153599" y="363644"/>
                  <a:pt x="409292" y="53815"/>
                </a:cubicBezTo>
                <a:close/>
              </a:path>
            </a:pathLst>
          </a:custGeom>
        </p:spPr>
      </p:pic>
      <p:pic>
        <p:nvPicPr>
          <p:cNvPr id="4" name="Picture 4" descr="Large truck on a highway">
            <a:extLst>
              <a:ext uri="{FF2B5EF4-FFF2-40B4-BE49-F238E27FC236}">
                <a16:creationId xmlns:a16="http://schemas.microsoft.com/office/drawing/2014/main" id="{F8FE3832-4066-CE62-C346-5F38BC3C35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0224" y="3122839"/>
            <a:ext cx="4783902" cy="3735161"/>
          </a:xfrm>
          <a:custGeom>
            <a:avLst/>
            <a:gdLst/>
            <a:ahLst/>
            <a:cxnLst/>
            <a:rect l="l" t="t" r="r" b="b"/>
            <a:pathLst>
              <a:path w="4783902" h="3735161">
                <a:moveTo>
                  <a:pt x="2391951" y="0"/>
                </a:moveTo>
                <a:cubicBezTo>
                  <a:pt x="3712988" y="0"/>
                  <a:pt x="4783902" y="1070915"/>
                  <a:pt x="4783902" y="2391951"/>
                </a:cubicBezTo>
                <a:cubicBezTo>
                  <a:pt x="4783902" y="2846058"/>
                  <a:pt x="4657359" y="3270609"/>
                  <a:pt x="4437611" y="3632264"/>
                </a:cubicBezTo>
                <a:lnTo>
                  <a:pt x="4370329" y="3735161"/>
                </a:lnTo>
                <a:lnTo>
                  <a:pt x="413573" y="3735161"/>
                </a:lnTo>
                <a:lnTo>
                  <a:pt x="346291" y="3632264"/>
                </a:lnTo>
                <a:cubicBezTo>
                  <a:pt x="126544" y="3270609"/>
                  <a:pt x="0" y="2846058"/>
                  <a:pt x="0" y="2391951"/>
                </a:cubicBezTo>
                <a:cubicBezTo>
                  <a:pt x="0" y="1070915"/>
                  <a:pt x="1070915" y="0"/>
                  <a:pt x="2391951" y="0"/>
                </a:cubicBezTo>
                <a:close/>
              </a:path>
            </a:pathLst>
          </a:custGeom>
        </p:spPr>
      </p:pic>
      <p:grpSp>
        <p:nvGrpSpPr>
          <p:cNvPr id="60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84508" y="319415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aphic 185">
            <a:extLst>
              <a:ext uri="{FF2B5EF4-FFF2-40B4-BE49-F238E27FC236}">
                <a16:creationId xmlns:a16="http://schemas.microsoft.com/office/drawing/2014/main" id="{9D69F773-8C5C-486C-B033-51C7BB3B3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84508" y="3194155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1948534-1A91-4F84-8612-1C2B4C52F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FAA3112-9317-4953-B51A-BAD23D7DF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E7BE1D1-6120-4115-B796-7DE6B90C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B0F1BC-B7BD-4C24-84F9-190E76D9E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59CF39A-C85C-4CDA-82E5-A8835E7CA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2379" y="567802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F7B0E8E-1D1E-4BA4-A360-D8A1FF31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2379" y="567802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32B39-1E7E-F739-AF10-5E255127FC6C}"/>
              </a:ext>
            </a:extLst>
          </p:cNvPr>
          <p:cNvSpPr txBox="1"/>
          <p:nvPr/>
        </p:nvSpPr>
        <p:spPr>
          <a:xfrm>
            <a:off x="1063363" y="5606717"/>
            <a:ext cx="34135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rade Gothic Inline"/>
                <a:cs typeface="Calibri"/>
              </a:rPr>
              <a:t>Team RazorBlocks</a:t>
            </a:r>
          </a:p>
        </p:txBody>
      </p:sp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F0833F43-557B-1E52-8A3A-35526B719BE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582" y="3425670"/>
            <a:ext cx="11430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4">
            <a:extLst>
              <a:ext uri="{FF2B5EF4-FFF2-40B4-BE49-F238E27FC236}">
                <a16:creationId xmlns:a16="http://schemas.microsoft.com/office/drawing/2014/main" id="{20366137-3DBB-4912-98D5-67270202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6">
            <a:extLst>
              <a:ext uri="{FF2B5EF4-FFF2-40B4-BE49-F238E27FC236}">
                <a16:creationId xmlns:a16="http://schemas.microsoft.com/office/drawing/2014/main" id="{5D28D1CE-5BF4-45B7-8D6D-B31A3198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775791" cy="685799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CB234-4F40-4FDD-8031-4BE470DE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87" y="-122033"/>
            <a:ext cx="4254286" cy="2049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chemeClr val="bg1"/>
                </a:solidFill>
                <a:latin typeface="Trade Gothic Inline"/>
              </a:rPr>
              <a:t>Data Interface</a:t>
            </a:r>
          </a:p>
        </p:txBody>
      </p:sp>
      <p:pic>
        <p:nvPicPr>
          <p:cNvPr id="4" name="Picture 4" descr="Graphical user interface, application, timeline&#10;&#10;Description automatically generated">
            <a:extLst>
              <a:ext uri="{FF2B5EF4-FFF2-40B4-BE49-F238E27FC236}">
                <a16:creationId xmlns:a16="http://schemas.microsoft.com/office/drawing/2014/main" id="{EDAB212F-E2FD-178C-31D7-41BFBDC97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781" y="359231"/>
            <a:ext cx="2841113" cy="6145270"/>
          </a:xfrm>
          <a:prstGeom prst="rect">
            <a:avLst/>
          </a:prstGeom>
        </p:spPr>
      </p:pic>
      <p:pic>
        <p:nvPicPr>
          <p:cNvPr id="5" name="Picture 5" descr="Qr code&#10;&#10;Description automatically generated">
            <a:extLst>
              <a:ext uri="{FF2B5EF4-FFF2-40B4-BE49-F238E27FC236}">
                <a16:creationId xmlns:a16="http://schemas.microsoft.com/office/drawing/2014/main" id="{EC003499-2681-A268-E32E-7D070FB55F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383" y="1926133"/>
            <a:ext cx="2953135" cy="3005735"/>
          </a:xfrm>
          <a:prstGeom prst="rect">
            <a:avLst/>
          </a:prstGeom>
        </p:spPr>
      </p:pic>
      <p:graphicFrame>
        <p:nvGraphicFramePr>
          <p:cNvPr id="34" name="TextBox 2">
            <a:extLst>
              <a:ext uri="{FF2B5EF4-FFF2-40B4-BE49-F238E27FC236}">
                <a16:creationId xmlns:a16="http://schemas.microsoft.com/office/drawing/2014/main" id="{C2A02D07-B132-76B4-2861-3766318687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3807827"/>
              </p:ext>
            </p:extLst>
          </p:nvPr>
        </p:nvGraphicFramePr>
        <p:xfrm>
          <a:off x="773526" y="2151396"/>
          <a:ext cx="3228738" cy="3544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00845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go shipping containers in a pile and on a semi-truck at a harbour">
            <a:extLst>
              <a:ext uri="{FF2B5EF4-FFF2-40B4-BE49-F238E27FC236}">
                <a16:creationId xmlns:a16="http://schemas.microsoft.com/office/drawing/2014/main" id="{07965987-EF26-8B73-A998-CB40FBCEE1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5952F-676D-DD13-B19C-47A5F28A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081077"/>
            <a:ext cx="4480880" cy="1199193"/>
          </a:xfrm>
        </p:spPr>
        <p:txBody>
          <a:bodyPr anchor="b">
            <a:normAutofit/>
          </a:bodyPr>
          <a:lstStyle/>
          <a:p>
            <a:r>
              <a:rPr lang="en-US" sz="2800">
                <a:latin typeface="Trade Gothic Inline"/>
                <a:cs typeface="Calibri Light"/>
              </a:rPr>
              <a:t>Other Applications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63740-3AEC-3BDA-7648-83ACDBA6B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700">
              <a:ea typeface="+mn-lt"/>
              <a:cs typeface="+mn-lt"/>
            </a:endParaRPr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 sz="1800" dirty="0">
                <a:latin typeface="TW Cen MT"/>
                <a:ea typeface="+mn-lt"/>
                <a:cs typeface="+mn-lt"/>
              </a:rPr>
              <a:t>Rental car tracking</a:t>
            </a:r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 sz="1800" dirty="0">
                <a:latin typeface="TW Cen MT"/>
                <a:ea typeface="+mn-lt"/>
                <a:cs typeface="+mn-lt"/>
              </a:rPr>
              <a:t>Cargo Container tracking</a:t>
            </a:r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 sz="1800" dirty="0">
                <a:latin typeface="TW Cen MT"/>
                <a:cs typeface="Calibri" panose="020F0502020204030204"/>
              </a:rPr>
              <a:t>Pharmaceutical Tracking</a:t>
            </a:r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 sz="1800" dirty="0">
                <a:latin typeface="TW Cen MT"/>
                <a:cs typeface="Calibri" panose="020F0502020204030204"/>
              </a:rPr>
              <a:t>Personal Asset Tracking</a:t>
            </a:r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 sz="1800" dirty="0">
                <a:latin typeface="TW Cen MT"/>
                <a:cs typeface="Calibri" panose="020F0502020204030204"/>
              </a:rPr>
              <a:t>Car, Bike, Keys, Dog</a:t>
            </a:r>
          </a:p>
          <a:p>
            <a:pPr marL="0" indent="0">
              <a:buNone/>
            </a:pPr>
            <a:endParaRPr lang="en-US" sz="1700">
              <a:cs typeface="Calibri" panose="020F0502020204030204"/>
            </a:endParaRPr>
          </a:p>
          <a:p>
            <a:pPr marL="0" indent="0">
              <a:buNone/>
            </a:pPr>
            <a:endParaRPr lang="en-US" sz="17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98757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84E8AE-B3B0-46DE-B594-A6DD2564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latin typeface="Trade Gothic Inline"/>
                <a:cs typeface="Calibri Light"/>
              </a:rPr>
              <a:t>Conclusion</a:t>
            </a:r>
          </a:p>
        </p:txBody>
      </p:sp>
      <p:cxnSp>
        <p:nvCxnSpPr>
          <p:cNvPr id="25" name="Straight Connector 2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B85EBA-D4F3-9DD2-9366-8AC7DD46A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1900" dirty="0">
                <a:solidFill>
                  <a:schemeClr val="bg1"/>
                </a:solidFill>
                <a:latin typeface="TW Cen MT"/>
                <a:cs typeface="Calibri"/>
              </a:rPr>
              <a:t>Develop more tracking solutions</a:t>
            </a:r>
            <a:endParaRPr lang="en-US"/>
          </a:p>
          <a:p>
            <a:pPr marL="342900" indent="-342900">
              <a:buFont typeface="Wingdings" panose="020B0604020202020204" pitchFamily="34" charset="0"/>
              <a:buChar char="v"/>
            </a:pPr>
            <a:endParaRPr lang="en-US" sz="1900" dirty="0">
              <a:solidFill>
                <a:schemeClr val="bg1"/>
              </a:solidFill>
              <a:latin typeface="TW Cen MT"/>
              <a:cs typeface="Calibri"/>
            </a:endParaRP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1900" dirty="0">
                <a:solidFill>
                  <a:schemeClr val="bg1"/>
                </a:solidFill>
                <a:latin typeface="TW Cen MT"/>
                <a:cs typeface="Calibri"/>
              </a:rPr>
              <a:t>Build IoT solutions outside of asset tracking air quality, soil quality, water quality etc.</a:t>
            </a:r>
          </a:p>
          <a:p>
            <a:pPr marL="342900" indent="-342900">
              <a:buFont typeface="Wingdings" panose="020B0604020202020204" pitchFamily="34" charset="0"/>
              <a:buChar char="v"/>
            </a:pPr>
            <a:endParaRPr lang="en-US" sz="1900" dirty="0">
              <a:solidFill>
                <a:schemeClr val="bg1"/>
              </a:solidFill>
              <a:latin typeface="TW Cen MT"/>
              <a:cs typeface="Calibri"/>
            </a:endParaRP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1900" dirty="0">
                <a:solidFill>
                  <a:schemeClr val="bg1"/>
                </a:solidFill>
                <a:latin typeface="TW Cen MT"/>
                <a:cs typeface="Calibri"/>
              </a:rPr>
              <a:t>Reduce Hardware Costs</a:t>
            </a:r>
          </a:p>
          <a:p>
            <a:pPr marL="342900" indent="-342900">
              <a:buFont typeface="Wingdings" panose="020B0604020202020204" pitchFamily="34" charset="0"/>
              <a:buChar char="v"/>
            </a:pPr>
            <a:endParaRPr lang="en-US" sz="1900" dirty="0">
              <a:solidFill>
                <a:schemeClr val="bg1"/>
              </a:solidFill>
              <a:latin typeface="TW Cen MT"/>
              <a:cs typeface="Calibri"/>
            </a:endParaRP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1900" dirty="0">
                <a:solidFill>
                  <a:schemeClr val="bg1"/>
                </a:solidFill>
                <a:latin typeface="TW Cen MT"/>
                <a:cs typeface="Calibri"/>
              </a:rPr>
              <a:t>Help NWA adopt and implement these emerging technologies </a:t>
            </a:r>
          </a:p>
          <a:p>
            <a:pPr marL="0" indent="0">
              <a:buNone/>
            </a:pPr>
            <a:endParaRPr lang="en-US" sz="17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br>
              <a:rPr lang="en-US" sz="1700" dirty="0">
                <a:cs typeface="Calibri"/>
              </a:rPr>
            </a:br>
            <a:endParaRPr lang="en-US" sz="17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7E64382-5795-2335-485B-01D17BCD9C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6525453" y="1"/>
            <a:ext cx="5666547" cy="3398024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13E7F6D2-424C-ABBB-821F-CCF76ED334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6522277" y="3398024"/>
            <a:ext cx="5669723" cy="346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80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 23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71F27-FC12-4D4A-B14D-C238F5F86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Trade Gothic Inline"/>
              </a:rPr>
              <a:t>Business Problem</a:t>
            </a:r>
          </a:p>
        </p:txBody>
      </p:sp>
      <p:cxnSp>
        <p:nvCxnSpPr>
          <p:cNvPr id="241" name="Straight Connector 23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92E14D1-B34A-C2DC-B4D0-387D014CBEB2}"/>
              </a:ext>
            </a:extLst>
          </p:cNvPr>
          <p:cNvSpPr txBox="1"/>
          <p:nvPr/>
        </p:nvSpPr>
        <p:spPr>
          <a:xfrm>
            <a:off x="897769" y="1616996"/>
            <a:ext cx="4586513" cy="36477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  <a:latin typeface="TW Cen MT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endParaRPr lang="en-US" dirty="0">
              <a:solidFill>
                <a:schemeClr val="bg1"/>
              </a:solidFill>
              <a:latin typeface="TW Cen MT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r>
              <a:rPr lang="en-US" dirty="0">
                <a:solidFill>
                  <a:schemeClr val="bg1"/>
                </a:solidFill>
                <a:latin typeface="TW Cen MT"/>
              </a:rPr>
              <a:t>Union Pacific faced $5 Million in losses throughout the COVID-19 Pandemic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endParaRPr lang="en-US" dirty="0">
              <a:solidFill>
                <a:schemeClr val="bg1"/>
              </a:solidFill>
              <a:latin typeface="TW Cen MT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r>
              <a:rPr lang="en-US" dirty="0">
                <a:solidFill>
                  <a:schemeClr val="bg1"/>
                </a:solidFill>
                <a:latin typeface="TW Cen MT"/>
              </a:rPr>
              <a:t>160% Jump in criminal rail theft in Los Angeles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endParaRPr lang="en-US" dirty="0">
              <a:solidFill>
                <a:schemeClr val="bg1"/>
              </a:solidFill>
              <a:latin typeface="TW Cen MT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r>
              <a:rPr lang="en-US" dirty="0">
                <a:solidFill>
                  <a:schemeClr val="bg1"/>
                </a:solidFill>
                <a:latin typeface="TW Cen MT"/>
              </a:rPr>
              <a:t>Need for a more efficient and affordable way to track assets along the supply chain.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endParaRPr lang="en-US" dirty="0">
              <a:solidFill>
                <a:schemeClr val="bg1"/>
              </a:solidFill>
              <a:latin typeface="TW Cen MT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r>
              <a:rPr lang="en-US" dirty="0">
                <a:solidFill>
                  <a:schemeClr val="bg1"/>
                </a:solidFill>
                <a:latin typeface="TW Cen MT"/>
              </a:rPr>
              <a:t>Our Team has developed a solution to prevent supply chain theft using the Helium blockchain.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>
            <a:extLst>
              <a:ext uri="{FF2B5EF4-FFF2-40B4-BE49-F238E27FC236}">
                <a16:creationId xmlns:a16="http://schemas.microsoft.com/office/drawing/2014/main" id="{F840CAFC-CD09-3B99-3686-D42063E90AA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693" y="1036206"/>
            <a:ext cx="3556763" cy="2127183"/>
          </a:xfrm>
          <a:prstGeom prst="rect">
            <a:avLst/>
          </a:prstGeom>
        </p:spPr>
      </p:pic>
      <p:pic>
        <p:nvPicPr>
          <p:cNvPr id="7" name="Picture 7" descr="A picture containing outdoor, ground, railroad&#10;&#10;Description automatically generated">
            <a:extLst>
              <a:ext uri="{FF2B5EF4-FFF2-40B4-BE49-F238E27FC236}">
                <a16:creationId xmlns:a16="http://schemas.microsoft.com/office/drawing/2014/main" id="{366CC11E-4A1B-42E6-8A18-9C7EE2122F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4731" y="165348"/>
            <a:ext cx="2903621" cy="174331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8E76AE8-E70C-9144-A9A3-E3261828D67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6565" y="3734718"/>
            <a:ext cx="4330222" cy="259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4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A9DE393-131C-8428-1E15-BBE96027C6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4076" y="-1"/>
            <a:ext cx="5957923" cy="2144971"/>
          </a:xfrm>
          <a:prstGeom prst="rect">
            <a:avLst/>
          </a:prstGeom>
        </p:spPr>
      </p:pic>
      <p:pic>
        <p:nvPicPr>
          <p:cNvPr id="6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73F798A-10B0-C91B-52EF-CEECD1DC10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2693" y="2150706"/>
            <a:ext cx="7000659" cy="4707288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68629-5E04-4FC5-BBCF-8F33ED6DE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68" y="910431"/>
            <a:ext cx="4641631" cy="1466455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rade Gothic Inline"/>
                <a:cs typeface="Calibri Light"/>
              </a:rPr>
              <a:t>What is Helium?</a:t>
            </a:r>
            <a:endParaRPr lang="en-US">
              <a:solidFill>
                <a:schemeClr val="bg1"/>
              </a:solidFill>
              <a:latin typeface="Trade Gothic Inline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87669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1A347-1707-4CCD-8820-00AAC50EA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612" y="2395068"/>
            <a:ext cx="4641631" cy="391483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200"/>
              </a:spcBef>
              <a:buFont typeface="Wingdings" panose="020B0604020202020204" pitchFamily="34" charset="0"/>
              <a:buChar char="v"/>
            </a:pPr>
            <a:r>
              <a:rPr lang="en-US" sz="1400" dirty="0">
                <a:solidFill>
                  <a:schemeClr val="bg1"/>
                </a:solidFill>
                <a:latin typeface="TW Cen MT"/>
                <a:cs typeface="Calibri"/>
              </a:rPr>
              <a:t>Decentralized wireless network for IoT Devices.</a:t>
            </a:r>
            <a:endParaRPr lang="en-US" sz="1400" dirty="0">
              <a:solidFill>
                <a:schemeClr val="bg1"/>
              </a:solidFill>
              <a:latin typeface="TW Cen MT"/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200"/>
              </a:spcBef>
              <a:buFont typeface="Wingdings" panose="020B0604020202020204" pitchFamily="34" charset="0"/>
              <a:buChar char="v"/>
            </a:pPr>
            <a:endParaRPr lang="en-US" sz="1400" dirty="0">
              <a:solidFill>
                <a:schemeClr val="bg1"/>
              </a:solidFill>
              <a:latin typeface="TW Cen MT"/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200"/>
              </a:spcBef>
              <a:buFont typeface="Wingdings" panose="020B0604020202020204" pitchFamily="34" charset="0"/>
              <a:buChar char="v"/>
            </a:pPr>
            <a:r>
              <a:rPr lang="en-US" sz="1400" dirty="0">
                <a:solidFill>
                  <a:schemeClr val="bg1"/>
                </a:solidFill>
                <a:latin typeface="TW Cen MT"/>
                <a:ea typeface="+mn-lt"/>
                <a:cs typeface="+mn-lt"/>
              </a:rPr>
              <a:t>Capable of Geolocation and long-range data transmission</a:t>
            </a:r>
          </a:p>
          <a:p>
            <a:pPr marL="285750" indent="-285750">
              <a:lnSpc>
                <a:spcPct val="100000"/>
              </a:lnSpc>
              <a:spcBef>
                <a:spcPts val="200"/>
              </a:spcBef>
              <a:buFont typeface="Wingdings" panose="020B0604020202020204" pitchFamily="34" charset="0"/>
              <a:buChar char="v"/>
            </a:pPr>
            <a:endParaRPr lang="en-US" sz="1400" dirty="0">
              <a:solidFill>
                <a:schemeClr val="bg1"/>
              </a:solidFill>
              <a:latin typeface="TW Cen MT"/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200"/>
              </a:spcBef>
              <a:buFont typeface="Wingdings" panose="020B0604020202020204" pitchFamily="34" charset="0"/>
              <a:buChar char="v"/>
            </a:pPr>
            <a:r>
              <a:rPr lang="en-US" sz="1400" dirty="0">
                <a:solidFill>
                  <a:schemeClr val="bg1"/>
                </a:solidFill>
                <a:latin typeface="TW Cen MT"/>
                <a:ea typeface="+mn-lt"/>
                <a:cs typeface="+mn-lt"/>
              </a:rPr>
              <a:t>Devices maintain connectivity without expensive cellular plans.</a:t>
            </a:r>
          </a:p>
          <a:p>
            <a:pPr marL="285750" indent="-285750">
              <a:lnSpc>
                <a:spcPct val="100000"/>
              </a:lnSpc>
              <a:spcBef>
                <a:spcPts val="200"/>
              </a:spcBef>
              <a:buFont typeface="Wingdings" panose="020B0604020202020204" pitchFamily="34" charset="0"/>
              <a:buChar char="v"/>
            </a:pPr>
            <a:endParaRPr lang="en-US" sz="1400" dirty="0">
              <a:solidFill>
                <a:schemeClr val="bg1"/>
              </a:solidFill>
              <a:latin typeface="TW Cen MT"/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200"/>
              </a:spcBef>
              <a:buFont typeface="Wingdings" panose="020B0604020202020204" pitchFamily="34" charset="0"/>
              <a:buChar char="v"/>
            </a:pPr>
            <a:r>
              <a:rPr lang="en-US" sz="1400" dirty="0">
                <a:solidFill>
                  <a:schemeClr val="bg1"/>
                </a:solidFill>
                <a:latin typeface="TW Cen MT"/>
                <a:ea typeface="+mn-lt"/>
                <a:cs typeface="+mn-lt"/>
              </a:rPr>
              <a:t>$.00001 - One Thousandth of a Cent - for every 24 bytes of data sent.</a:t>
            </a:r>
          </a:p>
          <a:p>
            <a:pPr marL="285750" indent="-285750">
              <a:lnSpc>
                <a:spcPct val="100000"/>
              </a:lnSpc>
              <a:spcBef>
                <a:spcPts val="200"/>
              </a:spcBef>
              <a:buFont typeface="Wingdings" panose="020B0604020202020204" pitchFamily="34" charset="0"/>
              <a:buChar char="v"/>
            </a:pPr>
            <a:endParaRPr lang="en-US" sz="1400" dirty="0">
              <a:solidFill>
                <a:schemeClr val="bg1"/>
              </a:solidFill>
              <a:latin typeface="TW Cen MT"/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200"/>
              </a:spcBef>
              <a:buFont typeface="Wingdings" panose="020B0604020202020204" pitchFamily="34" charset="0"/>
              <a:buChar char="v"/>
            </a:pPr>
            <a:r>
              <a:rPr lang="en-US" sz="1400" dirty="0">
                <a:solidFill>
                  <a:schemeClr val="bg1"/>
                </a:solidFill>
                <a:latin typeface="TW Cen MT"/>
                <a:ea typeface="+mn-lt"/>
                <a:cs typeface="+mn-lt"/>
              </a:rPr>
              <a:t>Low power – devices can last for years on battery</a:t>
            </a:r>
            <a:endParaRPr lang="en-US" sz="1400" dirty="0">
              <a:solidFill>
                <a:schemeClr val="bg1"/>
              </a:solidFill>
              <a:latin typeface="TW Cen MT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200"/>
              </a:spcBef>
              <a:buFont typeface="Wingdings" panose="020B0604020202020204" pitchFamily="34" charset="0"/>
              <a:buChar char="v"/>
            </a:pPr>
            <a:endParaRPr lang="en-US" sz="1400" dirty="0">
              <a:solidFill>
                <a:schemeClr val="bg1"/>
              </a:solidFill>
              <a:latin typeface="TW Cen MT"/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200"/>
              </a:spcBef>
              <a:buFont typeface="Wingdings" panose="020B0604020202020204" pitchFamily="34" charset="0"/>
              <a:buChar char="v"/>
            </a:pPr>
            <a:r>
              <a:rPr lang="en-US" sz="1400" dirty="0">
                <a:solidFill>
                  <a:schemeClr val="bg1"/>
                </a:solidFill>
                <a:latin typeface="TW Cen MT"/>
                <a:ea typeface="+mn-lt"/>
                <a:cs typeface="+mn-lt"/>
              </a:rPr>
              <a:t>LoRaWAN - reaches 200 times farther than traditional Wi-Fi.</a:t>
            </a:r>
            <a:endParaRPr lang="en-US" sz="1400" dirty="0">
              <a:solidFill>
                <a:schemeClr val="bg1"/>
              </a:solidFill>
              <a:latin typeface="TW Cen MT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endParaRPr lang="en-US" sz="1400" dirty="0">
              <a:solidFill>
                <a:schemeClr val="bg1"/>
              </a:solidFill>
              <a:latin typeface="TW Cen MT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200"/>
              </a:spcBef>
              <a:buFont typeface="Wingdings" panose="020B0604020202020204" pitchFamily="34" charset="0"/>
              <a:buChar char="v"/>
            </a:pPr>
            <a:r>
              <a:rPr lang="en-US" sz="1400" dirty="0">
                <a:solidFill>
                  <a:schemeClr val="bg1"/>
                </a:solidFill>
                <a:latin typeface="TW Cen MT"/>
                <a:cs typeface="Calibri"/>
              </a:rPr>
              <a:t>Miners participate to provide coverage</a:t>
            </a:r>
          </a:p>
          <a:p>
            <a:pPr marL="0" indent="0">
              <a:buNone/>
            </a:pPr>
            <a:endParaRPr lang="en-US" sz="700">
              <a:solidFill>
                <a:schemeClr val="bg1"/>
              </a:solidFill>
              <a:cs typeface="Calibri"/>
            </a:endParaRPr>
          </a:p>
          <a:p>
            <a:endParaRPr lang="en-US" sz="7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7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68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8F894BA7-52D8-A4C9-C55B-348C425C07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20" y="10"/>
            <a:ext cx="12009284" cy="685799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2188237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0E09E-3B7F-4876-88EC-ADED6A94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368625"/>
            <a:ext cx="4974771" cy="1403498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  <a:latin typeface="Trade Gothic Inline"/>
                <a:cs typeface="Calibri Light"/>
              </a:rPr>
              <a:t>Solution</a:t>
            </a:r>
            <a:endParaRPr lang="en-US">
              <a:solidFill>
                <a:schemeClr val="bg1"/>
              </a:solidFill>
              <a:latin typeface="Trade Gothic Inline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C7DD97-49DC-4BFD-951D-CFF51B976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41571" y="70488"/>
            <a:ext cx="3501861" cy="3501861"/>
            <a:chOff x="4690043" y="291695"/>
            <a:chExt cx="3055711" cy="305571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7DCFDCC-147C-40CA-BFDF-2848A429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1F8CA31-10D7-4B78-877D-2D21FBE55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76786CF-68E6-476D-909E-8522718B7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057" y="3240578"/>
            <a:ext cx="3297290" cy="3297290"/>
            <a:chOff x="4690043" y="291695"/>
            <a:chExt cx="3055711" cy="305571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6D8E882-7D0E-42D7-99C8-D4865D7DA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15F1597-6BCF-45F1-9AC9-B142DD476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30573"/>
            <a:ext cx="3483100" cy="34831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picture containing case&#10;&#10;Description automatically generated">
            <a:extLst>
              <a:ext uri="{FF2B5EF4-FFF2-40B4-BE49-F238E27FC236}">
                <a16:creationId xmlns:a16="http://schemas.microsoft.com/office/drawing/2014/main" id="{DC597579-0201-D365-DA31-055A0FD5B5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0731" y="848169"/>
            <a:ext cx="2584796" cy="1950054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93" y="3195231"/>
            <a:ext cx="3281677" cy="328167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aphic 4">
            <a:extLst>
              <a:ext uri="{FF2B5EF4-FFF2-40B4-BE49-F238E27FC236}">
                <a16:creationId xmlns:a16="http://schemas.microsoft.com/office/drawing/2014/main" id="{A04977CB-3825-471A-A590-C57F8C350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7585" y="3139252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B4B4814-3BFD-418E-B5B6-9DC3E0023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B775DC1-0C03-424C-81DD-0B6373642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DA07F5D-1F32-483C-8A98-9849D780D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7A913DD-4597-42B1-9728-4127E83A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09FBB02-BC59-4864-8DBC-B2B2BD52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BD87CAE-98EF-4EA4-B739-3304AB75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A313AD8-2CA9-4181-84FF-A4EA106FB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0E1FD27-6078-4DDB-85A5-EF3282363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B87154F-1C33-4D96-AD0F-41A911079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9F7C24D-DA96-4B69-9D48-11ED65981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1CC3BFF-8D2C-4191-AA89-4B5F07B59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30851AC-DB18-4C88-A8A2-449F772E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0FBDE6-61C6-4EAD-BEF2-895D802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A861D3C-5355-4A4A-A875-EC40751A7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98E573C-00D7-4371-9CE5-C72044BCA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B74B55B-C24A-4F7B-80B0-59E86E989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61FF18D-542A-4DA3-B579-046996571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5CD3040-DA11-4096-9ECA-0547EB296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DBF68E6-70DC-4C9B-9E36-54DADF5D8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1A82FA5-7042-42C0-82C9-8068C36A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F1F1E10-43A7-49C1-9611-E52FB1BF5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350A35C-3618-4456-8580-7687EDA43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013BD1-ADEE-4116-8B16-8C5FB3B01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41350A0-245D-42A9-911D-82D77BC3D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8734813-52CA-4809-A0E0-348308DC4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626E127-926A-4623-B87E-6944AA8F4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ADDE53E-0E40-4853-BCF0-9B152D6A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3F1249-54EA-428F-AE2E-A0579B409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52C80D7-048D-4658-A5FE-B698CC4E4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A82C20A-8FDC-4735-9608-AD288081F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FB7CA94-32F3-403F-9F2B-1E2F701E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066606C-4588-4163-AD08-3AC14040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8565D18-023F-46E0-B825-199BFEAD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F96FBB7-2ED0-47E0-9016-421EC9D3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CFFB9F2-9F7C-43A4-A9E6-1EE70C00B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21F39C-6A35-4CF1-8E72-2A897C1F8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DA5561C-BFBA-4EA2-8A59-2910A2CDF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9F79817-A1A8-459C-A1DA-1639CC4EF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30C5931-2980-4D21-A6AF-33BBB2B4A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130F5F5-6F7C-41EE-8CBB-1D0839C6F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671993A-EC69-4341-90B1-F23F6EA5A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56C4EAD-EE30-43C6-99BC-D4CB4EE9E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981292-8C2D-477F-BFC1-A0C971DE4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EB673EB-AAA5-41CD-BD9E-19C05381C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F0F0673-73C3-44AE-9E98-EE65ADB27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908B8D8-11C7-4C6B-9642-2AAD37E24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F2F92D7-98B0-4E76-B8C6-AADDDBFCC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EC8DDD7-9501-4B67-9C31-6D5930A2B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7BD5C40-C542-47FD-9C2B-EE136CB97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4CE941A-9B71-4C39-B230-20A18D89B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718F172-45D8-46D9-A359-D8A51BE64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51EDA59-37F4-47C4-9579-A4EE16156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CF25555-9B27-45F5-BDE8-EC65FC7B9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18D4CBF-5079-4BCF-996F-48C5BD1DC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99F779A-FDDF-4E15-A19E-D734C95A5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8510558-1546-41C7-819E-0C4056E54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371F762-3D9D-459C-AC86-3183843A4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DECEFE0-53BB-47FB-97D7-AE0B0E319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D7521B5-463A-40A3-BE61-B1CAE3307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A3596C1-0483-4496-8755-DB608479D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9261538-C799-4246-B1B3-B3F5B09A0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FDE36D9-78E7-44D9-BC0F-1BAFDE5B3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B9D93E5-4ECA-4C24-9FF6-AC8133427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4C35E97-1F66-4BFD-AE92-7EBC84F1D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6BF299A-A3D1-430D-80FF-B080C6FC6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E7CF736-D3DE-4C5E-AA1F-DC4C8AA3A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396DF6B-432E-4903-B1AA-D3531FF8A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ECDFD65-3965-4589-A4C2-16510946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A8C54E5-84FF-4F13-AA46-FED8E8DAD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ECA2236-A9B4-439E-9BAB-56AE965F6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9441778-3D1A-4F75-A5A1-7214DAFB1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B9AA094-8F15-4A0C-AA38-346BD5DDC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19958CA-594A-4498-84BE-F61BFC580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DFCE354-2B72-4480-97DE-E882906FD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C973E6C-6BC5-4FF1-8ECA-861597312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64FCB3C-7129-40FC-B584-150E5E62F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211C60F-B3FE-47DD-BD11-D33173634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D3EA065-68A6-4DD0-99BA-645480D4A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B6AC294-B9BA-4C59-B08A-53548D610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5F31034-2EF3-4F10-85B8-454316F2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A87A0E7-AF0B-4A66-AFF6-689E7D388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0D8E5EAF-B0C7-4E80-92EF-0209B4FE7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AA01C3F-AD71-4F07-8664-821309948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30EC962-F7C8-4F17-A8EB-8EC64ADEF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0DA527-FFEF-4AB6-B38F-FDF228D5B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AB5776C-CF29-46E0-9A73-03A318AE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5572D84-640D-47CC-A862-6DCF1A73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F9CD199-6195-4F64-9E22-94AD9D760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5BC72FF-17EE-425A-B62A-2E024A6D7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6F3AB89-E7FF-4C05-9243-32DF9B4DF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ABD659D-3754-4F63-9C8D-54AB1549E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9DF2EF3-55C8-4745-9F55-24B60215D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3C67022-CC78-4114-891A-C34637A61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A0F93252-C331-4CBB-B4F8-6B12B3903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F4537F3-EDF5-4626-AFBE-4488E0140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848604B-6F7A-4A76-96F8-6B7BE1FE8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3D47B0C-A018-4B2C-898B-2391FC845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3DD4A89-CBC7-4BEE-AF16-D76807C08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63C3831-F632-40D9-84E9-FEDA73C6B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D39FEFA-CF2D-47D2-A180-417199AE8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87F2FB4-CAFE-4018-A06E-5BAB572FF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C990CED-1FA9-4850-8469-146002770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5BF6636-258D-497B-ABBF-1813F114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D9B40C-72EA-4EFC-B711-9F7828061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54702A9-BABD-4005-8B4D-991D3CFBE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E860B77-3AB6-46A1-9CE3-37D976AF4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92ABAA7-B221-4C32-8F87-ABBAE21AD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1D416EA-36C9-4DC6-A012-0C0F3FDF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7F4DF81-59CD-4438-AA36-8F1BCCF97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7C64A27-32D1-40C4-B94F-1093B6DE6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797AB82-41AF-4856-AFC1-222C6DBC7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0C1D340-365C-4212-A0FE-D7D06095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493915A-115F-4720-86A4-853B73230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B7C4C77-1BED-4D31-8452-96E6F6B2A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8B04703-29C2-4A3B-AF19-7434D788E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557C845-906D-43D8-92DE-72EF46068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5858061-043C-4334-BFCE-D9F77366A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B825429-701A-43D0-83FA-2AF61D842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633109C-AACA-40CF-B41E-488FD4884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F7558F3F-5D90-45F4-AA12-07ED3A519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51DD258-CE67-424A-BF5B-AFFA82B56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4400BE62-7130-4D75-B3AB-AA78B022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2DE0A40-C470-4BF2-86BE-950D01B0C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D0A8776-E748-4D71-999B-FF5213CB4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868C751-1379-453B-AC78-C61BCDFD7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B5E0827-B184-45E4-BE8A-A6E9B4456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28E9365-B34E-471B-B5F5-7D7AA0226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32C453C-483A-468F-8AE5-9653EE06C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8206E38D-8DBE-4126-8CAC-F737F5835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D5D9B69-81D5-4D7D-875B-4E07EC457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5212BDC-A49B-4150-8C9A-BFD08D9E1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8A2BE4D-B38F-4C4C-A82F-FABB3DE99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4EFD994-9359-4615-BFA9-DFCC942F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205EAC6-6E11-4106-A079-7E9F2F62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DDCF5F4-CA05-4922-AF4B-F9629D6F3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9113CF3-AB25-42A2-8DE0-735C1F40C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FB5092A3-B3FA-4AC8-82C3-FA386B848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08F8F5D2-8958-4ED5-94E8-B4AB9F442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7D2E7CC-7DFE-42C8-9E78-44777D7B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6E57A90F-A41A-4C97-8EA3-ADD911EDD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9C217A0-4087-4422-8635-C74D0B13A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C0E89CF-75CB-4D42-9E44-ADF284D8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564F9F3-0D82-4874-9440-38F3AF917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E318789-20ED-497A-AFEB-3280B07AB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F2256C04-2807-49A4-93C3-95542421D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4FBD6ED-2E68-4F38-BF88-DC75DAECA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AF7BF2B0-9477-4227-9CDB-98E8AF7C1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B6B9DAA-B992-45AD-A992-9CDFB41B9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DE418D1-D67F-4FD8-BA49-CC986A712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9AB1E1F-243A-489C-8753-69078993E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5E4BFF9-A8A8-4B08-AC59-228B81E02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D3D80DFA-96DF-4CD6-B136-557368FF3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ED3E86E-8BEE-463D-A646-180ABD21F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DD483A5-049C-4EBA-B2D1-910117903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1116FEF0-D89A-43D8-B160-04E86A39F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517D6EEA-1BB1-4EC1-87B7-2CAFBE348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EBD1224-D8F1-4976-BE1F-B4ABB071A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DEBB9B87-CACC-4819-BEFA-C8A0C1AF2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259DF1F-DEAD-492D-AFEE-BA7BB1A7E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3573A36-F1A6-4532-829C-AE49B7CE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F1A8D26A-350C-45FE-AA87-4AC5C0568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044A982-3E0F-4D17-9104-27E2D2D2F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8EB580A-7544-41A1-AE10-5C52B00FB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65DBF4F2-4158-4DA7-AF14-7F9DDF07B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43513B1-0D48-4482-AA4E-2046DE585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AC04BF60-8F64-4663-A8B4-D8BC1943B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B9A4999-4058-4260-B3D7-A8B6C136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9FCBE72-DC7B-42FD-B59A-E171480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2FC3A23A-4EDB-4DD4-B293-746E0255A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236C3-872E-42F3-BAD3-9D0D3D30E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712189"/>
            <a:ext cx="4974771" cy="3810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5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v"/>
            </a:pPr>
            <a:endParaRPr lang="en-US" sz="1800" dirty="0">
              <a:solidFill>
                <a:schemeClr val="bg1"/>
              </a:solidFill>
              <a:latin typeface="TW Cen MT"/>
              <a:cs typeface="Calibri"/>
            </a:endParaRP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1800" dirty="0">
                <a:solidFill>
                  <a:schemeClr val="bg1"/>
                </a:solidFill>
                <a:latin typeface="TW Cen MT"/>
                <a:ea typeface="+mn-lt"/>
                <a:cs typeface="+mn-lt"/>
              </a:rPr>
              <a:t>Geolocation tracking for assets of all types</a:t>
            </a:r>
            <a:endParaRPr lang="en-US" sz="1800" dirty="0">
              <a:solidFill>
                <a:schemeClr val="bg1"/>
              </a:solidFill>
              <a:latin typeface="TW Cen MT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v"/>
            </a:pPr>
            <a:endParaRPr lang="en-US" sz="1800" dirty="0">
              <a:solidFill>
                <a:schemeClr val="bg1"/>
              </a:solidFill>
              <a:latin typeface="TW Cen MT"/>
              <a:ea typeface="+mn-lt"/>
              <a:cs typeface="+mn-lt"/>
            </a:endParaRP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1800" dirty="0">
                <a:solidFill>
                  <a:schemeClr val="bg1"/>
                </a:solidFill>
                <a:latin typeface="TW Cen MT"/>
                <a:ea typeface="+mn-lt"/>
                <a:cs typeface="+mn-lt"/>
              </a:rPr>
              <a:t>Enables both small and large businesses to take control of their supply chain traceability.</a:t>
            </a:r>
            <a:endParaRPr lang="en-US" sz="1800" dirty="0">
              <a:solidFill>
                <a:schemeClr val="bg1"/>
              </a:solidFill>
              <a:latin typeface="TW Cen MT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v"/>
            </a:pPr>
            <a:endParaRPr lang="en-US" sz="1800" dirty="0">
              <a:solidFill>
                <a:schemeClr val="bg1"/>
              </a:solidFill>
              <a:latin typeface="TW Cen MT"/>
              <a:cs typeface="Calibri"/>
            </a:endParaRP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1800" dirty="0">
                <a:solidFill>
                  <a:schemeClr val="bg1"/>
                </a:solidFill>
                <a:latin typeface="TW Cen MT"/>
                <a:cs typeface="Calibri"/>
              </a:rPr>
              <a:t>Could also monitor the environment including temperature &amp; humidity.</a:t>
            </a:r>
          </a:p>
          <a:p>
            <a:pPr marL="285750" indent="-285750">
              <a:buFont typeface="Wingdings" panose="020B0604020202020204" pitchFamily="34" charset="0"/>
              <a:buChar char="v"/>
            </a:pPr>
            <a:endParaRPr lang="en-US" sz="1800" dirty="0">
              <a:solidFill>
                <a:schemeClr val="bg1"/>
              </a:solidFill>
              <a:latin typeface="TW Cen MT"/>
              <a:cs typeface="Calibri"/>
            </a:endParaRP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1800" dirty="0">
                <a:solidFill>
                  <a:schemeClr val="bg1"/>
                </a:solidFill>
                <a:latin typeface="TW Cen MT"/>
                <a:cs typeface="Calibri"/>
              </a:rPr>
              <a:t>Door open/close sensor capable</a:t>
            </a:r>
          </a:p>
          <a:p>
            <a:pPr marL="0" indent="0">
              <a:buNone/>
            </a:pPr>
            <a:endParaRPr lang="en-US" sz="15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15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1500">
              <a:solidFill>
                <a:schemeClr val="bg1"/>
              </a:solidFill>
              <a:cs typeface="Calibri"/>
            </a:endParaRPr>
          </a:p>
          <a:p>
            <a:endParaRPr lang="en-US" sz="15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0" name="Picture 10" descr="A picture containing white&#10;&#10;Description automatically generated">
            <a:extLst>
              <a:ext uri="{FF2B5EF4-FFF2-40B4-BE49-F238E27FC236}">
                <a16:creationId xmlns:a16="http://schemas.microsoft.com/office/drawing/2014/main" id="{D3EED8A0-ACBE-E77E-64D6-650DEAD7C2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231" y="3736771"/>
            <a:ext cx="2123073" cy="214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88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10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F6E38-FF3D-4A38-B756-2D4FB2D3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368625"/>
            <a:ext cx="4974771" cy="14034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  <a:latin typeface="Trade Gothic Inline"/>
              </a:rPr>
              <a:t>Hardware for Hackathon</a:t>
            </a:r>
            <a:endParaRPr lang="en-US">
              <a:solidFill>
                <a:schemeClr val="bg1"/>
              </a:solidFill>
              <a:cs typeface="Calibri Light"/>
            </a:endParaRPr>
          </a:p>
        </p:txBody>
      </p:sp>
      <p:grpSp>
        <p:nvGrpSpPr>
          <p:cNvPr id="233" name="Group 104">
            <a:extLst>
              <a:ext uri="{FF2B5EF4-FFF2-40B4-BE49-F238E27FC236}">
                <a16:creationId xmlns:a16="http://schemas.microsoft.com/office/drawing/2014/main" id="{00C7DD97-49DC-4BFD-951D-CFF51B976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41571" y="70488"/>
            <a:ext cx="3501861" cy="3501861"/>
            <a:chOff x="4690043" y="291695"/>
            <a:chExt cx="3055711" cy="3055711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7DCFDCC-147C-40CA-BFDF-2848A429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106">
              <a:extLst>
                <a:ext uri="{FF2B5EF4-FFF2-40B4-BE49-F238E27FC236}">
                  <a16:creationId xmlns:a16="http://schemas.microsoft.com/office/drawing/2014/main" id="{31F8CA31-10D7-4B78-877D-2D21FBE55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76786CF-68E6-476D-909E-8522718B7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057" y="3240578"/>
            <a:ext cx="3297290" cy="3297290"/>
            <a:chOff x="4690043" y="291695"/>
            <a:chExt cx="3055711" cy="305571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6D8E882-7D0E-42D7-99C8-D4865D7DA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15F1597-6BCF-45F1-9AC9-B142DD476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Oval 112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30573"/>
            <a:ext cx="3483100" cy="34831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B04DB8E-E4D9-8AD2-D894-DA58790138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72" r="-2361" b="-5453"/>
          <a:stretch/>
        </p:blipFill>
        <p:spPr>
          <a:xfrm>
            <a:off x="2035862" y="368625"/>
            <a:ext cx="3409815" cy="27692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9" name="Oval 118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93" y="3195231"/>
            <a:ext cx="3281677" cy="328167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85070DF-556A-B06B-FF95-382760E359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3" y="3251465"/>
            <a:ext cx="3179120" cy="31734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1" name="Graphic 4">
            <a:extLst>
              <a:ext uri="{FF2B5EF4-FFF2-40B4-BE49-F238E27FC236}">
                <a16:creationId xmlns:a16="http://schemas.microsoft.com/office/drawing/2014/main" id="{A04977CB-3825-471A-A590-C57F8C350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7585" y="3139252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B4B4814-3BFD-418E-B5B6-9DC3E0023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B775DC1-0C03-424C-81DD-0B6373642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DA07F5D-1F32-483C-8A98-9849D780D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7A913DD-4597-42B1-9728-4127E83A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09FBB02-BC59-4864-8DBC-B2B2BD52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BD87CAE-98EF-4EA4-B739-3304AB75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A313AD8-2CA9-4181-84FF-A4EA106FB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0E1FD27-6078-4DDB-85A5-EF3282363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B87154F-1C33-4D96-AD0F-41A911079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9F7C24D-DA96-4B69-9D48-11ED65981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1CC3BFF-8D2C-4191-AA89-4B5F07B59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30851AC-DB18-4C88-A8A2-449F772E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A0FBDE6-61C6-4EAD-BEF2-895D802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A861D3C-5355-4A4A-A875-EC40751A7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98E573C-00D7-4371-9CE5-C72044BCA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B74B55B-C24A-4F7B-80B0-59E86E989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61FF18D-542A-4DA3-B579-046996571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5CD3040-DA11-4096-9ECA-0547EB296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DBF68E6-70DC-4C9B-9E36-54DADF5D8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1A82FA5-7042-42C0-82C9-8068C36A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F1F1E10-43A7-49C1-9611-E52FB1BF5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350A35C-3618-4456-8580-7687EDA43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4013BD1-ADEE-4116-8B16-8C5FB3B01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41350A0-245D-42A9-911D-82D77BC3D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8734813-52CA-4809-A0E0-348308DC4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626E127-926A-4623-B87E-6944AA8F4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ADDE53E-0E40-4853-BCF0-9B152D6A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13F1249-54EA-428F-AE2E-A0579B409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52C80D7-048D-4658-A5FE-B698CC4E4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A82C20A-8FDC-4735-9608-AD288081F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FB7CA94-32F3-403F-9F2B-1E2F701E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066606C-4588-4163-AD08-3AC14040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8565D18-023F-46E0-B825-199BFEAD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96FBB7-2ED0-47E0-9016-421EC9D3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CFFB9F2-9F7C-43A4-A9E6-1EE70C00B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421F39C-6A35-4CF1-8E72-2A897C1F8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DA5561C-BFBA-4EA2-8A59-2910A2CDF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9F79817-A1A8-459C-A1DA-1639CC4EF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30C5931-2980-4D21-A6AF-33BBB2B4A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130F5F5-6F7C-41EE-8CBB-1D0839C6F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671993A-EC69-4341-90B1-F23F6EA5A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56C4EAD-EE30-43C6-99BC-D4CB4EE9E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00981292-8C2D-477F-BFC1-A0C971DE4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EB673EB-AAA5-41CD-BD9E-19C05381C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F0F0673-73C3-44AE-9E98-EE65ADB27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908B8D8-11C7-4C6B-9642-2AAD37E24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F2F92D7-98B0-4E76-B8C6-AADDDBFCC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EC8DDD7-9501-4B67-9C31-6D5930A2B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7BD5C40-C542-47FD-9C2B-EE136CB97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4CE941A-9B71-4C39-B230-20A18D89B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718F172-45D8-46D9-A359-D8A51BE64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51EDA59-37F4-47C4-9579-A4EE16156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CF25555-9B27-45F5-BDE8-EC65FC7B9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18D4CBF-5079-4BCF-996F-48C5BD1DC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99F779A-FDDF-4E15-A19E-D734C95A5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8510558-1546-41C7-819E-0C4056E54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371F762-3D9D-459C-AC86-3183843A4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DECEFE0-53BB-47FB-97D7-AE0B0E319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D7521B5-463A-40A3-BE61-B1CAE3307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A3596C1-0483-4496-8755-DB608479D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89261538-C799-4246-B1B3-B3F5B09A0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FDE36D9-78E7-44D9-BC0F-1BAFDE5B3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B9D93E5-4ECA-4C24-9FF6-AC8133427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4C35E97-1F66-4BFD-AE92-7EBC84F1D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6BF299A-A3D1-430D-80FF-B080C6FC6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9E7CF736-D3DE-4C5E-AA1F-DC4C8AA3A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396DF6B-432E-4903-B1AA-D3531FF8A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ECDFD65-3965-4589-A4C2-16510946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A8C54E5-84FF-4F13-AA46-FED8E8DAD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BECA2236-A9B4-439E-9BAB-56AE965F6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E9441778-3D1A-4F75-A5A1-7214DAFB1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9B9AA094-8F15-4A0C-AA38-346BD5DDC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19958CA-594A-4498-84BE-F61BFC580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FDFCE354-2B72-4480-97DE-E882906FD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C973E6C-6BC5-4FF1-8ECA-861597312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64FCB3C-7129-40FC-B584-150E5E62F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E211C60F-B3FE-47DD-BD11-D33173634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0D3EA065-68A6-4DD0-99BA-645480D4A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B6AC294-B9BA-4C59-B08A-53548D610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5F31034-2EF3-4F10-85B8-454316F2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AA87A0E7-AF0B-4A66-AFF6-689E7D388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D8E5EAF-B0C7-4E80-92EF-0209B4FE7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FAA01C3F-AD71-4F07-8664-821309948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A30EC962-F7C8-4F17-A8EB-8EC64ADEF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A0DA527-FFEF-4AB6-B38F-FDF228D5B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AB5776C-CF29-46E0-9A73-03A318AE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45572D84-640D-47CC-A862-6DCF1A73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F9CD199-6195-4F64-9E22-94AD9D760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5BC72FF-17EE-425A-B62A-2E024A6D7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26F3AB89-E7FF-4C05-9243-32DF9B4DF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ABD659D-3754-4F63-9C8D-54AB1549E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9DF2EF3-55C8-4745-9F55-24B60215D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13C67022-CC78-4114-891A-C34637A61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0F93252-C331-4CBB-B4F8-6B12B3903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F4537F3-EDF5-4626-AFBE-4488E0140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848604B-6F7A-4A76-96F8-6B7BE1FE8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73D47B0C-A018-4B2C-898B-2391FC845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3DD4A89-CBC7-4BEE-AF16-D76807C08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3C3831-F632-40D9-84E9-FEDA73C6B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5D39FEFA-CF2D-47D2-A180-417199AE8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987F2FB4-CAFE-4018-A06E-5BAB572FF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9C990CED-1FA9-4850-8469-146002770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95BF6636-258D-497B-ABBF-1813F114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7D9B40C-72EA-4EFC-B711-9F7828061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454702A9-BABD-4005-8B4D-991D3CFBE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1E860B77-3AB6-46A1-9CE3-37D976AF4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92ABAA7-B221-4C32-8F87-ABBAE21AD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1D416EA-36C9-4DC6-A012-0C0F3FDF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A7F4DF81-59CD-4438-AA36-8F1BCCF97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77C64A27-32D1-40C4-B94F-1093B6DE6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4797AB82-41AF-4856-AFC1-222C6DBC7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80C1D340-365C-4212-A0FE-D7D06095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493915A-115F-4720-86A4-853B73230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B7C4C77-1BED-4D31-8452-96E6F6B2A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8B04703-29C2-4A3B-AF19-7434D788E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6557C845-906D-43D8-92DE-72EF46068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55858061-043C-4334-BFCE-D9F77366A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B825429-701A-43D0-83FA-2AF61D842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A633109C-AACA-40CF-B41E-488FD4884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F7558F3F-5D90-45F4-AA12-07ED3A519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451DD258-CE67-424A-BF5B-AFFA82B56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400BE62-7130-4D75-B3AB-AA78B022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22DE0A40-C470-4BF2-86BE-950D01B0C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D0A8776-E748-4D71-999B-FF5213CB4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868C751-1379-453B-AC78-C61BCDFD7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B5E0827-B184-45E4-BE8A-A6E9B4456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28E9365-B34E-471B-B5F5-7D7AA0226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32C453C-483A-468F-8AE5-9653EE06C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8206E38D-8DBE-4126-8CAC-F737F5835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ED5D9B69-81D5-4D7D-875B-4E07EC457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5212BDC-A49B-4150-8C9A-BFD08D9E1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8A2BE4D-B38F-4C4C-A82F-FABB3DE99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94EFD994-9359-4615-BFA9-DFCC942F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4205EAC6-6E11-4106-A079-7E9F2F62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EDDCF5F4-CA05-4922-AF4B-F9629D6F3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09113CF3-AB25-42A2-8DE0-735C1F40C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FB5092A3-B3FA-4AC8-82C3-FA386B848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8F8F5D2-8958-4ED5-94E8-B4AB9F442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87D2E7CC-7DFE-42C8-9E78-44777D7B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E57A90F-A41A-4C97-8EA3-ADD911EDD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B9C217A0-4087-4422-8635-C74D0B13A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9C0E89CF-75CB-4D42-9E44-ADF284D8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5564F9F3-0D82-4874-9440-38F3AF917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E318789-20ED-497A-AFEB-3280B07AB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F2256C04-2807-49A4-93C3-95542421D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14FBD6ED-2E68-4F38-BF88-DC75DAECA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F7BF2B0-9477-4227-9CDB-98E8AF7C1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7B6B9DAA-B992-45AD-A992-9CDFB41B9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8DE418D1-D67F-4FD8-BA49-CC986A712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9AB1E1F-243A-489C-8753-69078993E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F5E4BFF9-A8A8-4B08-AC59-228B81E02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D3D80DFA-96DF-4CD6-B136-557368FF3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ED3E86E-8BEE-463D-A646-180ABD21F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DD483A5-049C-4EBA-B2D1-910117903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1116FEF0-D89A-43D8-B160-04E86A39F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517D6EEA-1BB1-4EC1-87B7-2CAFBE348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EBD1224-D8F1-4976-BE1F-B4ABB071A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EBB9B87-CACC-4819-BEFA-C8A0C1AF2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259DF1F-DEAD-492D-AFEE-BA7BB1A7E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D3573A36-F1A6-4532-829C-AE49B7CE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1A8D26A-350C-45FE-AA87-4AC5C0568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044A982-3E0F-4D17-9104-27E2D2D2F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68EB580A-7544-41A1-AE10-5C52B00FB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5DBF4F2-4158-4DA7-AF14-7F9DDF07B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F43513B1-0D48-4482-AA4E-2046DE585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C04BF60-8F64-4663-A8B4-D8BC1943B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B9A4999-4058-4260-B3D7-A8B6C136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9FCBE72-DC7B-42FD-B59A-E171480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FC3A23A-4EDB-4DD4-B293-746E0255A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20EA24-EEF0-DB94-C567-4F0B78ED7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0999" y="1821046"/>
            <a:ext cx="4504967" cy="15300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bg1"/>
                </a:solidFill>
                <a:latin typeface="TW Cen MT"/>
              </a:rPr>
              <a:t>Core is RAK4631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bg1"/>
                </a:solidFill>
                <a:latin typeface="TW Cen MT"/>
              </a:rPr>
              <a:t>32 bit Cortex CPU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bg1"/>
                </a:solidFill>
                <a:latin typeface="TW Cen MT"/>
              </a:rPr>
              <a:t>64MHz clock speed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bg1"/>
                </a:solidFill>
                <a:latin typeface="TW Cen MT"/>
              </a:rPr>
              <a:t>256KB RAM / 1MB Flash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11220-2111-0C2F-54CA-A5769A998728}"/>
              </a:ext>
            </a:extLst>
          </p:cNvPr>
          <p:cNvSpPr txBox="1"/>
          <p:nvPr/>
        </p:nvSpPr>
        <p:spPr>
          <a:xfrm>
            <a:off x="3996776" y="5159828"/>
            <a:ext cx="6518823" cy="10967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"/>
              <a:buChar char="Ø"/>
            </a:pP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>
                <a:solidFill>
                  <a:schemeClr val="bg1"/>
                </a:solidFill>
                <a:latin typeface="TW Cen MT"/>
                <a:ea typeface="+mn-lt"/>
                <a:cs typeface="+mn-lt"/>
              </a:rPr>
              <a:t>Mycelium Networks provided dev kits, sample code and support </a:t>
            </a:r>
            <a:endParaRPr lang="en-US">
              <a:solidFill>
                <a:schemeClr val="bg1"/>
              </a:solidFill>
              <a:latin typeface="TW Cen MT"/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"/>
              <a:buChar char="Ø"/>
            </a:pPr>
            <a:r>
              <a:rPr lang="en-US" dirty="0">
                <a:solidFill>
                  <a:schemeClr val="bg1"/>
                </a:solidFill>
                <a:latin typeface="TW Cen MT"/>
                <a:ea typeface="+mn-lt"/>
                <a:cs typeface="+mn-lt"/>
              </a:rPr>
              <a:t>RAK </a:t>
            </a:r>
            <a:r>
              <a:rPr lang="en-US" dirty="0" err="1">
                <a:solidFill>
                  <a:schemeClr val="bg1"/>
                </a:solidFill>
                <a:latin typeface="TW Cen MT"/>
                <a:ea typeface="+mn-lt"/>
                <a:cs typeface="+mn-lt"/>
              </a:rPr>
              <a:t>WisBlock</a:t>
            </a:r>
            <a:r>
              <a:rPr lang="en-US" dirty="0">
                <a:solidFill>
                  <a:schemeClr val="bg1"/>
                </a:solidFill>
                <a:latin typeface="TW Cen MT"/>
                <a:ea typeface="+mn-lt"/>
                <a:cs typeface="+mn-lt"/>
              </a:rPr>
              <a:t> – Micro-controller with sensor building blocks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"/>
              <a:buChar char="Ø"/>
            </a:pPr>
            <a:r>
              <a:rPr lang="en-US" dirty="0">
                <a:solidFill>
                  <a:schemeClr val="bg1"/>
                </a:solidFill>
                <a:latin typeface="TW Cen MT"/>
                <a:ea typeface="+mn-lt"/>
                <a:cs typeface="+mn-lt"/>
              </a:rPr>
              <a:t>Arduino IDE based environment</a:t>
            </a:r>
            <a:endParaRPr lang="en-US" dirty="0">
              <a:solidFill>
                <a:schemeClr val="bg1"/>
              </a:solidFill>
              <a:latin typeface="TW Cen MT"/>
              <a:cs typeface="Calibri"/>
            </a:endParaRPr>
          </a:p>
        </p:txBody>
      </p:sp>
      <p:pic>
        <p:nvPicPr>
          <p:cNvPr id="6" name="Picture 8" descr="Logo&#10;&#10;Description automatically generated">
            <a:extLst>
              <a:ext uri="{FF2B5EF4-FFF2-40B4-BE49-F238E27FC236}">
                <a16:creationId xmlns:a16="http://schemas.microsoft.com/office/drawing/2014/main" id="{684F5305-0E9E-96E9-F2FA-F339A7A7B14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9011" y="4886647"/>
            <a:ext cx="11430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10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F6E38-FF3D-4A38-B756-2D4FB2D3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767" y="4528634"/>
            <a:ext cx="8584676" cy="104430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kern="1200" dirty="0">
                <a:latin typeface="Trade Gothic Inline"/>
              </a:rPr>
              <a:t>RazorBlock's constructed POC device </a:t>
            </a:r>
          </a:p>
        </p:txBody>
      </p:sp>
      <p:sp>
        <p:nvSpPr>
          <p:cNvPr id="39" name="Oval 27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29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8DAB753-7BDA-A912-E4DC-895F503E02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101" y="997486"/>
            <a:ext cx="2971800" cy="2971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Oval 31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2" descr="A picture containing case&#10;&#10;Description automatically generated">
            <a:extLst>
              <a:ext uri="{FF2B5EF4-FFF2-40B4-BE49-F238E27FC236}">
                <a16:creationId xmlns:a16="http://schemas.microsoft.com/office/drawing/2014/main" id="{6F9CBA74-2016-E588-2D69-16E34F44C0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24865" y="997486"/>
            <a:ext cx="2971800" cy="2971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F5885-4FCF-6E6D-6D66-3ED3ACC3DC27}"/>
              </a:ext>
            </a:extLst>
          </p:cNvPr>
          <p:cNvSpPr txBox="1"/>
          <p:nvPr/>
        </p:nvSpPr>
        <p:spPr>
          <a:xfrm>
            <a:off x="8677632" y="4266054"/>
            <a:ext cx="3310402" cy="19728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,Sans-Serif"/>
              <a:buChar char="v"/>
            </a:pPr>
            <a:r>
              <a:rPr lang="en-US" dirty="0">
                <a:latin typeface="TW Cen MT"/>
              </a:rPr>
              <a:t>10s GPS timer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,Sans-Serif"/>
              <a:buChar char="v"/>
            </a:pPr>
            <a:r>
              <a:rPr lang="en-US" dirty="0">
                <a:latin typeface="TW Cen MT"/>
              </a:rPr>
              <a:t>Device - $78.43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,Sans-Serif"/>
              <a:buChar char="v"/>
            </a:pPr>
            <a:r>
              <a:rPr lang="en-US" dirty="0">
                <a:latin typeface="TW Cen MT"/>
              </a:rPr>
              <a:t>100,000 positions = 1 cent! 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,Sans-Serif"/>
              <a:buChar char="v"/>
            </a:pPr>
            <a:r>
              <a:rPr lang="en-US" dirty="0">
                <a:latin typeface="TW Cen MT"/>
              </a:rPr>
              <a:t>A total of 2694 packets transferred in testing phase. Entire cost = .02694 cents.</a:t>
            </a:r>
            <a:endParaRPr lang="en-US" dirty="0"/>
          </a:p>
        </p:txBody>
      </p:sp>
      <p:pic>
        <p:nvPicPr>
          <p:cNvPr id="5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A943F32-EC78-9358-4A4C-4453A98443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500" y="1050633"/>
            <a:ext cx="3460174" cy="28704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04092BA-6BF5-7FB8-4920-EF7733048DCF}"/>
              </a:ext>
            </a:extLst>
          </p:cNvPr>
          <p:cNvCxnSpPr/>
          <p:nvPr/>
        </p:nvCxnSpPr>
        <p:spPr>
          <a:xfrm>
            <a:off x="5638800" y="2971800"/>
            <a:ext cx="914399" cy="9143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3592811E-E65C-ECBC-C9D8-84A7C1370C50}"/>
              </a:ext>
            </a:extLst>
          </p:cNvPr>
          <p:cNvSpPr/>
          <p:nvPr/>
        </p:nvSpPr>
        <p:spPr>
          <a:xfrm>
            <a:off x="3991296" y="1049288"/>
            <a:ext cx="486992" cy="486992"/>
          </a:xfrm>
          <a:prstGeom prst="chevron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52DA2904-AE15-A7D2-C268-9893566172A8}"/>
              </a:ext>
            </a:extLst>
          </p:cNvPr>
          <p:cNvSpPr/>
          <p:nvPr/>
        </p:nvSpPr>
        <p:spPr>
          <a:xfrm>
            <a:off x="7744003" y="1049288"/>
            <a:ext cx="486992" cy="486992"/>
          </a:xfrm>
          <a:prstGeom prst="chevron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7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76C7683-0ADF-4E8F-B179-858DACA33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41576-6528-204A-1AFC-767A5081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  <a:ln w="285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Trade Gothic Inline"/>
              </a:rPr>
              <a:t>Testing</a:t>
            </a:r>
            <a:endParaRPr lang="en-US" sz="6000">
              <a:cs typeface="Calibri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C103F2A-EFED-4C13-AA7D-78D955ABC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>
            <a:extLst>
              <a:ext uri="{FF2B5EF4-FFF2-40B4-BE49-F238E27FC236}">
                <a16:creationId xmlns:a16="http://schemas.microsoft.com/office/drawing/2014/main" id="{78898C5E-39CF-B71D-192C-99FDB558C5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 b="-2"/>
          <a:stretch/>
        </p:blipFill>
        <p:spPr>
          <a:xfrm>
            <a:off x="443680" y="2867454"/>
            <a:ext cx="3833881" cy="354849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EDE2BF2-0FEB-7098-0AAE-1A625439D9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54296" y="321733"/>
            <a:ext cx="7223379" cy="298581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A308881-A111-5A4D-D445-FD6AAC045F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810357" y="676950"/>
            <a:ext cx="4401083" cy="2424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725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4" name="Rectangle 189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C952892-341C-7469-2ED9-BDD2D20C04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89"/>
          <a:stretch/>
        </p:blipFill>
        <p:spPr>
          <a:xfrm>
            <a:off x="8048913" y="1005359"/>
            <a:ext cx="3744696" cy="301540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384B9EA-DB7E-FD43-0656-00F8384501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326757" y="1005242"/>
            <a:ext cx="3387720" cy="3014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5" name="Rectangle 191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9E8B33-F3DE-F5CB-7E20-FA9AD05F06F5}"/>
              </a:ext>
            </a:extLst>
          </p:cNvPr>
          <p:cNvSpPr txBox="1"/>
          <p:nvPr/>
        </p:nvSpPr>
        <p:spPr>
          <a:xfrm>
            <a:off x="2187748" y="4621864"/>
            <a:ext cx="7403782" cy="14382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cs typeface="Calibri"/>
            </a:endParaRP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cs typeface="Calibri"/>
            </a:endParaRPr>
          </a:p>
          <a:p>
            <a:pPr marL="342900" indent="-285750" algn="ctr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r>
              <a:rPr lang="en-US" dirty="0">
                <a:solidFill>
                  <a:schemeClr val="bg1"/>
                </a:solidFill>
                <a:latin typeface="TW Cen MT"/>
              </a:rPr>
              <a:t>The Helium infrastructure in Northwest Arkansas provides sufficient coverage to support local supply chain tracking solutions.</a:t>
            </a:r>
            <a:endParaRPr lang="en-US" dirty="0">
              <a:solidFill>
                <a:schemeClr val="bg1"/>
              </a:solidFill>
              <a:latin typeface="TW Cen MT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226" name="Group 193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195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35EE17B-62F8-B45C-AF31-9E8E0C974A94}"/>
              </a:ext>
            </a:extLst>
          </p:cNvPr>
          <p:cNvSpPr txBox="1"/>
          <p:nvPr/>
        </p:nvSpPr>
        <p:spPr>
          <a:xfrm>
            <a:off x="8261303" y="681408"/>
            <a:ext cx="30640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W Cen MT"/>
              </a:rPr>
              <a:t>Siloam Springs/West Fork test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118E26C-7DBA-BCBF-31BB-F4C8A197DD30}"/>
              </a:ext>
            </a:extLst>
          </p:cNvPr>
          <p:cNvSpPr txBox="1"/>
          <p:nvPr/>
        </p:nvSpPr>
        <p:spPr>
          <a:xfrm>
            <a:off x="4151403" y="618129"/>
            <a:ext cx="1486569" cy="3827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W Cen MT"/>
              </a:rPr>
              <a:t>Goshen Test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3D6B654-AAB9-6231-31E1-17240C8BE13D}"/>
              </a:ext>
            </a:extLst>
          </p:cNvPr>
          <p:cNvSpPr txBox="1"/>
          <p:nvPr/>
        </p:nvSpPr>
        <p:spPr>
          <a:xfrm>
            <a:off x="398761" y="580187"/>
            <a:ext cx="12994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W Cen MT"/>
              </a:rPr>
              <a:t>Rogers Test</a:t>
            </a:r>
          </a:p>
        </p:txBody>
      </p:sp>
      <p:pic>
        <p:nvPicPr>
          <p:cNvPr id="2" name="Picture 4" descr="Diagram, map&#10;&#10;Description automatically generated">
            <a:extLst>
              <a:ext uri="{FF2B5EF4-FFF2-40B4-BE49-F238E27FC236}">
                <a16:creationId xmlns:a16="http://schemas.microsoft.com/office/drawing/2014/main" id="{96EF6D3C-33CA-D51F-8C71-3F22CE3B7A9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7878" y="1003441"/>
            <a:ext cx="3818466" cy="300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95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8636709-69d8-41a5-8f91-21bb5cf04084">
      <UserInfo>
        <DisplayName>Stephen Witty</DisplayName>
        <AccountId>12</AccountId>
        <AccountType/>
      </UserInfo>
      <UserInfo>
        <DisplayName>Adrian Ahlbrandt</DisplayName>
        <AccountId>9</AccountId>
        <AccountType/>
      </UserInfo>
      <UserInfo>
        <DisplayName>Zach Steelman</DisplayName>
        <AccountId>13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390424A963A74D8C56AD0AF2D35571" ma:contentTypeVersion="6" ma:contentTypeDescription="Create a new document." ma:contentTypeScope="" ma:versionID="b95b7391978a2fb711a59b6e4ca27eb0">
  <xsd:schema xmlns:xsd="http://www.w3.org/2001/XMLSchema" xmlns:xs="http://www.w3.org/2001/XMLSchema" xmlns:p="http://schemas.microsoft.com/office/2006/metadata/properties" xmlns:ns2="1507852c-cbe4-45ec-ae5f-03826894e496" xmlns:ns3="b8636709-69d8-41a5-8f91-21bb5cf04084" targetNamespace="http://schemas.microsoft.com/office/2006/metadata/properties" ma:root="true" ma:fieldsID="c99143a67e44f1655f49b197cd924b72" ns2:_="" ns3:_="">
    <xsd:import namespace="1507852c-cbe4-45ec-ae5f-03826894e496"/>
    <xsd:import namespace="b8636709-69d8-41a5-8f91-21bb5cf040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07852c-cbe4-45ec-ae5f-03826894e4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636709-69d8-41a5-8f91-21bb5cf040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226F66-9A78-4F95-ACC4-990883CE25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685E1-23D3-4C76-9850-9B700B1A7039}">
  <ds:schemaRefs>
    <ds:schemaRef ds:uri="b8636709-69d8-41a5-8f91-21bb5cf04084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1849DD8-3BF3-4FCF-8AD9-49536C207914}">
  <ds:schemaRefs>
    <ds:schemaRef ds:uri="1507852c-cbe4-45ec-ae5f-03826894e496"/>
    <ds:schemaRef ds:uri="b8636709-69d8-41a5-8f91-21bb5cf0408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358</Words>
  <Application>Microsoft Office PowerPoint</Application>
  <PresentationFormat>Widescreen</PresentationFormat>
  <Paragraphs>85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Trade Gothic Inline</vt:lpstr>
      <vt:lpstr>TW Cen MT</vt:lpstr>
      <vt:lpstr>Wingdings</vt:lpstr>
      <vt:lpstr>Wingdings,Sans-Serif</vt:lpstr>
      <vt:lpstr>office theme</vt:lpstr>
      <vt:lpstr>Asset Tracking with the Helium Network</vt:lpstr>
      <vt:lpstr>Business Problem</vt:lpstr>
      <vt:lpstr>What is Helium?</vt:lpstr>
      <vt:lpstr>PowerPoint Presentation</vt:lpstr>
      <vt:lpstr>Solution</vt:lpstr>
      <vt:lpstr>Hardware for Hackathon</vt:lpstr>
      <vt:lpstr>RazorBlock's constructed POC device </vt:lpstr>
      <vt:lpstr>Testing</vt:lpstr>
      <vt:lpstr>PowerPoint Presentation</vt:lpstr>
      <vt:lpstr>Data Interface</vt:lpstr>
      <vt:lpstr>Other Applications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Adrian Ahlbrandt</cp:lastModifiedBy>
  <cp:revision>196</cp:revision>
  <dcterms:created xsi:type="dcterms:W3CDTF">2022-03-21T20:10:32Z</dcterms:created>
  <dcterms:modified xsi:type="dcterms:W3CDTF">2022-04-01T00:25:49Z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0x010100F5390424A963A74D8C56AD0AF2D35571</vt:lpwstr>
  </property>
</Properties>
</file>